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Lst>
  <p:notesMasterIdLst>
    <p:notesMasterId r:id="rId58"/>
  </p:notesMasterIdLst>
  <p:sldIdLst>
    <p:sldId id="256" r:id="rId2"/>
    <p:sldId id="311" r:id="rId3"/>
    <p:sldId id="310" r:id="rId4"/>
    <p:sldId id="260" r:id="rId5"/>
    <p:sldId id="309" r:id="rId6"/>
    <p:sldId id="263" r:id="rId7"/>
    <p:sldId id="266" r:id="rId8"/>
    <p:sldId id="264" r:id="rId9"/>
    <p:sldId id="308" r:id="rId10"/>
    <p:sldId id="267" r:id="rId11"/>
    <p:sldId id="268" r:id="rId12"/>
    <p:sldId id="269" r:id="rId13"/>
    <p:sldId id="271" r:id="rId14"/>
    <p:sldId id="273" r:id="rId15"/>
    <p:sldId id="325" r:id="rId16"/>
    <p:sldId id="323" r:id="rId17"/>
    <p:sldId id="324" r:id="rId18"/>
    <p:sldId id="274" r:id="rId19"/>
    <p:sldId id="275" r:id="rId20"/>
    <p:sldId id="299" r:id="rId21"/>
    <p:sldId id="300" r:id="rId22"/>
    <p:sldId id="307" r:id="rId23"/>
    <p:sldId id="277" r:id="rId24"/>
    <p:sldId id="326" r:id="rId25"/>
    <p:sldId id="278" r:id="rId26"/>
    <p:sldId id="279" r:id="rId27"/>
    <p:sldId id="284" r:id="rId28"/>
    <p:sldId id="293" r:id="rId29"/>
    <p:sldId id="294" r:id="rId30"/>
    <p:sldId id="295" r:id="rId31"/>
    <p:sldId id="297" r:id="rId32"/>
    <p:sldId id="298" r:id="rId33"/>
    <p:sldId id="301" r:id="rId34"/>
    <p:sldId id="302" r:id="rId35"/>
    <p:sldId id="303" r:id="rId36"/>
    <p:sldId id="306" r:id="rId37"/>
    <p:sldId id="304" r:id="rId38"/>
    <p:sldId id="312" r:id="rId39"/>
    <p:sldId id="305" r:id="rId40"/>
    <p:sldId id="285" r:id="rId41"/>
    <p:sldId id="287" r:id="rId42"/>
    <p:sldId id="288" r:id="rId43"/>
    <p:sldId id="289" r:id="rId44"/>
    <p:sldId id="290" r:id="rId45"/>
    <p:sldId id="291" r:id="rId46"/>
    <p:sldId id="292" r:id="rId47"/>
    <p:sldId id="286" r:id="rId48"/>
    <p:sldId id="313" r:id="rId49"/>
    <p:sldId id="316" r:id="rId50"/>
    <p:sldId id="314" r:id="rId51"/>
    <p:sldId id="317" r:id="rId52"/>
    <p:sldId id="318" r:id="rId53"/>
    <p:sldId id="320" r:id="rId54"/>
    <p:sldId id="319" r:id="rId55"/>
    <p:sldId id="321" r:id="rId56"/>
    <p:sldId id="322"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79566" autoAdjust="0"/>
  </p:normalViewPr>
  <p:slideViewPr>
    <p:cSldViewPr snapToGrid="0">
      <p:cViewPr varScale="1">
        <p:scale>
          <a:sx n="59" d="100"/>
          <a:sy n="59" d="100"/>
        </p:scale>
        <p:origin x="498" y="4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A87BE3-2985-4803-8746-43F6AF3CB487}" type="datetimeFigureOut">
              <a:rPr lang="es-CO" smtClean="0"/>
              <a:t>19/11/2018</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DE4AA-1E2B-42A4-BBA2-9D5495D00783}" type="slidenum">
              <a:rPr lang="es-CO" smtClean="0"/>
              <a:t>‹Nº›</a:t>
            </a:fld>
            <a:endParaRPr lang="es-CO"/>
          </a:p>
        </p:txBody>
      </p:sp>
    </p:spTree>
    <p:extLst>
      <p:ext uri="{BB962C8B-B14F-4D97-AF65-F5344CB8AC3E}">
        <p14:creationId xmlns:p14="http://schemas.microsoft.com/office/powerpoint/2010/main" val="379598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Respuestas registradas desde el 14 de abril hasta el 17 de mayo de 2018</a:t>
            </a:r>
          </a:p>
          <a:p>
            <a:endParaRPr lang="es-CO" dirty="0"/>
          </a:p>
          <a:p>
            <a:pPr marL="171450" indent="-171450">
              <a:buFont typeface="Arial" panose="020B0604020202020204" pitchFamily="34" charset="0"/>
              <a:buChar char="•"/>
            </a:pPr>
            <a:r>
              <a:rPr lang="es-CO" dirty="0"/>
              <a:t>Aumento del 53%  en respuestas comparado con 2016 (se obtuvieron 3.091)</a:t>
            </a:r>
          </a:p>
          <a:p>
            <a:pPr marL="171450" indent="-171450">
              <a:buFont typeface="Arial" panose="020B0604020202020204" pitchFamily="34" charset="0"/>
              <a:buChar char="•"/>
            </a:pPr>
            <a:endParaRPr lang="es-CO" dirty="0"/>
          </a:p>
          <a:p>
            <a:pPr marL="171450" indent="-171450">
              <a:buFont typeface="Arial" panose="020B0604020202020204" pitchFamily="34" charset="0"/>
              <a:buChar char="•"/>
            </a:pPr>
            <a:r>
              <a:rPr lang="es-CO" dirty="0"/>
              <a:t>Estudio del señor Carlos Devia tomó todas las respuestas</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4</a:t>
            </a:fld>
            <a:endParaRPr lang="es-CO"/>
          </a:p>
        </p:txBody>
      </p:sp>
    </p:spTree>
    <p:extLst>
      <p:ext uri="{BB962C8B-B14F-4D97-AF65-F5344CB8AC3E}">
        <p14:creationId xmlns:p14="http://schemas.microsoft.com/office/powerpoint/2010/main" val="2157564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Mayor concentración de orígenes y destinos en la Universidad y en la Av. Suba con </a:t>
            </a:r>
            <a:r>
              <a:rPr lang="es-CO" dirty="0" err="1"/>
              <a:t>Cll</a:t>
            </a:r>
            <a:r>
              <a:rPr lang="es-CO" dirty="0"/>
              <a:t>. 127</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15</a:t>
            </a:fld>
            <a:endParaRPr lang="es-CO"/>
          </a:p>
        </p:txBody>
      </p:sp>
    </p:spTree>
    <p:extLst>
      <p:ext uri="{BB962C8B-B14F-4D97-AF65-F5344CB8AC3E}">
        <p14:creationId xmlns:p14="http://schemas.microsoft.com/office/powerpoint/2010/main" val="384952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US" dirty="0"/>
              <a:t>Se </a:t>
            </a:r>
            <a:r>
              <a:rPr lang="en-US" dirty="0" err="1"/>
              <a:t>sigue</a:t>
            </a:r>
            <a:r>
              <a:rPr lang="en-US" dirty="0"/>
              <a:t> la </a:t>
            </a:r>
            <a:r>
              <a:rPr lang="en-US" dirty="0" err="1"/>
              <a:t>suposici</a:t>
            </a:r>
            <a:r>
              <a:rPr lang="es-CO" dirty="0" err="1"/>
              <a:t>ón</a:t>
            </a:r>
            <a:r>
              <a:rPr lang="es-CO" dirty="0"/>
              <a:t> de que el último viaje se realiza desde el lugar de domicilio de la persona. Esto genera error.</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16</a:t>
            </a:fld>
            <a:endParaRPr lang="es-CO"/>
          </a:p>
        </p:txBody>
      </p:sp>
    </p:spTree>
    <p:extLst>
      <p:ext uri="{BB962C8B-B14F-4D97-AF65-F5344CB8AC3E}">
        <p14:creationId xmlns:p14="http://schemas.microsoft.com/office/powerpoint/2010/main" val="228021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17</a:t>
            </a:fld>
            <a:endParaRPr lang="es-CO"/>
          </a:p>
        </p:txBody>
      </p:sp>
    </p:spTree>
    <p:extLst>
      <p:ext uri="{BB962C8B-B14F-4D97-AF65-F5344CB8AC3E}">
        <p14:creationId xmlns:p14="http://schemas.microsoft.com/office/powerpoint/2010/main" val="817728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Ni en el informe ni en la presentación anterior hay registro de frecuencia de uso de la bici.</a:t>
            </a:r>
          </a:p>
          <a:p>
            <a:pPr marL="171450" indent="-171450">
              <a:buFont typeface="Arial" panose="020B0604020202020204" pitchFamily="34" charset="0"/>
              <a:buChar char="•"/>
            </a:pPr>
            <a:endParaRPr lang="es-CO" dirty="0"/>
          </a:p>
          <a:p>
            <a:pPr marL="171450" indent="-171450">
              <a:buFont typeface="Arial" panose="020B0604020202020204" pitchFamily="34" charset="0"/>
              <a:buChar char="•"/>
            </a:pPr>
            <a:r>
              <a:rPr lang="es-CO" dirty="0"/>
              <a:t>La tenencia se mantuvo igual (el Sí estaba en 62,1%)</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18</a:t>
            </a:fld>
            <a:endParaRPr lang="es-CO"/>
          </a:p>
        </p:txBody>
      </p:sp>
    </p:spTree>
    <p:extLst>
      <p:ext uri="{BB962C8B-B14F-4D97-AF65-F5344CB8AC3E}">
        <p14:creationId xmlns:p14="http://schemas.microsoft.com/office/powerpoint/2010/main" val="63435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19</a:t>
            </a:fld>
            <a:endParaRPr lang="es-CO"/>
          </a:p>
        </p:txBody>
      </p:sp>
    </p:spTree>
    <p:extLst>
      <p:ext uri="{BB962C8B-B14F-4D97-AF65-F5344CB8AC3E}">
        <p14:creationId xmlns:p14="http://schemas.microsoft.com/office/powerpoint/2010/main" val="619287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A la izquierda: viajes que salen de la U. La distribución y los porcentajes se mantienen.</a:t>
            </a:r>
          </a:p>
          <a:p>
            <a:pPr marL="171450" indent="-171450">
              <a:buFont typeface="Arial" panose="020B0604020202020204" pitchFamily="34" charset="0"/>
              <a:buChar char="•"/>
            </a:pPr>
            <a:r>
              <a:rPr lang="es-CO" dirty="0"/>
              <a:t>Entrando, los carros no llevan acompañantes: la ocupación bajó de 2,0 a 1.</a:t>
            </a:r>
          </a:p>
          <a:p>
            <a:pPr marL="171450" indent="-171450">
              <a:buFont typeface="Arial" panose="020B0604020202020204" pitchFamily="34" charset="0"/>
              <a:buChar char="•"/>
            </a:pPr>
            <a:r>
              <a:rPr lang="es-CO" dirty="0"/>
              <a:t>Si bien no aumentó uso de carro particular, si aumentó su uso ineficiente.</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20</a:t>
            </a:fld>
            <a:endParaRPr lang="es-CO"/>
          </a:p>
        </p:txBody>
      </p:sp>
    </p:spTree>
    <p:extLst>
      <p:ext uri="{BB962C8B-B14F-4D97-AF65-F5344CB8AC3E}">
        <p14:creationId xmlns:p14="http://schemas.microsoft.com/office/powerpoint/2010/main" val="2543636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El impacto de los transbordos en usuarios del transporte público es alto y negativo, sobre todo si es de bus zonal a bus zonal, o de troncal hacia zonal.</a:t>
            </a:r>
          </a:p>
          <a:p>
            <a:pPr marL="171450" indent="-171450">
              <a:buFont typeface="Arial" panose="020B0604020202020204" pitchFamily="34" charset="0"/>
              <a:buChar char="•"/>
            </a:pPr>
            <a:r>
              <a:rPr lang="es-CO" dirty="0"/>
              <a:t>Es probable que las personas que realizan 2 o más transbordos se cambien a modos motorizados tan pronto puedan.</a:t>
            </a:r>
          </a:p>
          <a:p>
            <a:pPr marL="171450" indent="-171450">
              <a:buFont typeface="Arial" panose="020B0604020202020204" pitchFamily="34" charset="0"/>
              <a:buChar char="•"/>
            </a:pPr>
            <a:r>
              <a:rPr lang="es-CO" dirty="0"/>
              <a:t>¿Incentivar cultura de planeación de viaje? ¿Informar sobre oferta de transporte público para la Universidad?</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21</a:t>
            </a:fld>
            <a:endParaRPr lang="es-CO"/>
          </a:p>
        </p:txBody>
      </p:sp>
    </p:spTree>
    <p:extLst>
      <p:ext uri="{BB962C8B-B14F-4D97-AF65-F5344CB8AC3E}">
        <p14:creationId xmlns:p14="http://schemas.microsoft.com/office/powerpoint/2010/main" val="356626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Idealmente:</a:t>
            </a:r>
          </a:p>
          <a:p>
            <a:pPr marL="171450" indent="-171450">
              <a:buFont typeface="Arial" panose="020B0604020202020204" pitchFamily="34" charset="0"/>
              <a:buChar char="•"/>
            </a:pPr>
            <a:r>
              <a:rPr lang="es-CO" dirty="0"/>
              <a:t>Entre 0-2 km: viajes sobre todo a pie, pero también en bici</a:t>
            </a:r>
          </a:p>
          <a:p>
            <a:pPr marL="171450" indent="-171450">
              <a:buFont typeface="Arial" panose="020B0604020202020204" pitchFamily="34" charset="0"/>
              <a:buChar char="•"/>
            </a:pPr>
            <a:r>
              <a:rPr lang="es-CO" dirty="0"/>
              <a:t>Entre 2-5 km: viajes en bici, pero algunos también a pie</a:t>
            </a:r>
          </a:p>
          <a:p>
            <a:pPr marL="171450" indent="-171450">
              <a:buFont typeface="Arial" panose="020B0604020202020204" pitchFamily="34" charset="0"/>
              <a:buChar char="•"/>
            </a:pPr>
            <a:r>
              <a:rPr lang="es-CO" dirty="0"/>
              <a:t>Entre 5-10 km: viajes en transporte público colectivo, aunque algunos pueden hacerse en bici</a:t>
            </a:r>
          </a:p>
          <a:p>
            <a:pPr marL="171450" indent="-171450">
              <a:buFont typeface="Arial" panose="020B0604020202020204" pitchFamily="34" charset="0"/>
              <a:buChar char="•"/>
            </a:pPr>
            <a:r>
              <a:rPr lang="es-CO" dirty="0"/>
              <a:t>Más de 10 km: viajes en transporte público con competencia directa con los modos motorizados (carro, moto y taxi)</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23</a:t>
            </a:fld>
            <a:endParaRPr lang="es-CO"/>
          </a:p>
        </p:txBody>
      </p:sp>
    </p:spTree>
    <p:extLst>
      <p:ext uri="{BB962C8B-B14F-4D97-AF65-F5344CB8AC3E}">
        <p14:creationId xmlns:p14="http://schemas.microsoft.com/office/powerpoint/2010/main" val="323633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Distancias promedio aumentaron: </a:t>
            </a:r>
          </a:p>
          <a:p>
            <a:pPr marL="628650" lvl="1" indent="-171450">
              <a:buFont typeface="Arial" panose="020B0604020202020204" pitchFamily="34" charset="0"/>
              <a:buChar char="•"/>
            </a:pPr>
            <a:r>
              <a:rPr lang="es-CO" dirty="0"/>
              <a:t>Transmilenio pasó de 7,8 km a 10,3 km</a:t>
            </a:r>
          </a:p>
          <a:p>
            <a:pPr marL="628650" lvl="1" indent="-171450">
              <a:buFont typeface="Arial" panose="020B0604020202020204" pitchFamily="34" charset="0"/>
              <a:buChar char="•"/>
            </a:pPr>
            <a:r>
              <a:rPr lang="es-CO" dirty="0"/>
              <a:t>Carro particular de 7,6 a 9</a:t>
            </a:r>
          </a:p>
          <a:p>
            <a:pPr marL="628650" lvl="1" indent="-171450">
              <a:buFont typeface="Arial" panose="020B0604020202020204" pitchFamily="34" charset="0"/>
              <a:buChar char="•"/>
            </a:pPr>
            <a:r>
              <a:rPr lang="es-CO" dirty="0"/>
              <a:t>Moto de 7,8 a 10,8</a:t>
            </a:r>
          </a:p>
          <a:p>
            <a:pPr marL="628650" lvl="1" indent="-171450">
              <a:buFont typeface="Arial" panose="020B0604020202020204" pitchFamily="34" charset="0"/>
              <a:buChar char="•"/>
            </a:pPr>
            <a:r>
              <a:rPr lang="es-CO" dirty="0"/>
              <a:t>Taxi de 7,7 bajó a 5,8</a:t>
            </a:r>
          </a:p>
          <a:p>
            <a:pPr marL="628650" lvl="1" indent="-171450">
              <a:buFont typeface="Arial" panose="020B0604020202020204" pitchFamily="34" charset="0"/>
              <a:buChar char="•"/>
            </a:pP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24</a:t>
            </a:fld>
            <a:endParaRPr lang="es-CO"/>
          </a:p>
        </p:txBody>
      </p:sp>
    </p:spTree>
    <p:extLst>
      <p:ext uri="{BB962C8B-B14F-4D97-AF65-F5344CB8AC3E}">
        <p14:creationId xmlns:p14="http://schemas.microsoft.com/office/powerpoint/2010/main" val="391594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La misma distribución de tiempos en ambos casos.</a:t>
            </a:r>
          </a:p>
          <a:p>
            <a:pPr marL="171450" indent="-171450">
              <a:buFont typeface="Arial" panose="020B0604020202020204" pitchFamily="34" charset="0"/>
              <a:buChar char="•"/>
            </a:pPr>
            <a:r>
              <a:rPr lang="es-CO" dirty="0"/>
              <a:t>La mayoría entre 31 y 41 minutos (poco más del 17% en ambos casos)</a:t>
            </a:r>
          </a:p>
          <a:p>
            <a:pPr marL="171450" indent="-171450">
              <a:buFont typeface="Arial" panose="020B0604020202020204" pitchFamily="34" charset="0"/>
              <a:buChar char="•"/>
            </a:pPr>
            <a:r>
              <a:rPr lang="es-CO" dirty="0"/>
              <a:t>Las distribuciones tienen una cola que se extiende hacia la derecha: esto representa casos poco frecuentes con tiempos mucho mayores al promedio: En los viajes de más de 120 minutos es probable que se deba a errores en la respuesta: “Mi domicilio es en Sesquilé, pero vivo en otro lugar en Bogotá”.</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25</a:t>
            </a:fld>
            <a:endParaRPr lang="es-CO"/>
          </a:p>
        </p:txBody>
      </p:sp>
    </p:spTree>
    <p:extLst>
      <p:ext uri="{BB962C8B-B14F-4D97-AF65-F5344CB8AC3E}">
        <p14:creationId xmlns:p14="http://schemas.microsoft.com/office/powerpoint/2010/main" val="394599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60,3% equivale a unas 2.844 mujeres. La última vez fueron unas 1.592, casi duplicando su participación.</a:t>
            </a:r>
          </a:p>
          <a:p>
            <a:endParaRPr lang="es-CO" dirty="0"/>
          </a:p>
          <a:p>
            <a:pPr marL="171450" indent="-171450">
              <a:buFont typeface="Arial" panose="020B0604020202020204" pitchFamily="34" charset="0"/>
              <a:buChar char="•"/>
            </a:pPr>
            <a:r>
              <a:rPr lang="es-CO" dirty="0"/>
              <a:t>Grupos etarios permanece prácticamente igual.</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6</a:t>
            </a:fld>
            <a:endParaRPr lang="es-CO"/>
          </a:p>
        </p:txBody>
      </p:sp>
    </p:spTree>
    <p:extLst>
      <p:ext uri="{BB962C8B-B14F-4D97-AF65-F5344CB8AC3E}">
        <p14:creationId xmlns:p14="http://schemas.microsoft.com/office/powerpoint/2010/main" val="3147955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Mayoría de las personas gasta entre $1.501 y $3.000 en cada trayecto.</a:t>
            </a:r>
          </a:p>
          <a:p>
            <a:pPr marL="171450" indent="-171450">
              <a:buFont typeface="Arial" panose="020B0604020202020204" pitchFamily="34" charset="0"/>
              <a:buChar char="•"/>
            </a:pP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26</a:t>
            </a:fld>
            <a:endParaRPr lang="es-CO"/>
          </a:p>
        </p:txBody>
      </p:sp>
    </p:spTree>
    <p:extLst>
      <p:ext uri="{BB962C8B-B14F-4D97-AF65-F5344CB8AC3E}">
        <p14:creationId xmlns:p14="http://schemas.microsoft.com/office/powerpoint/2010/main" val="1799519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Una persona podía seleccionar varias características para un mismo modo.</a:t>
            </a:r>
          </a:p>
          <a:p>
            <a:pPr marL="171450" indent="-171450">
              <a:buFont typeface="Arial" panose="020B0604020202020204" pitchFamily="34" charset="0"/>
              <a:buChar char="•"/>
            </a:pPr>
            <a:r>
              <a:rPr lang="es-CO" dirty="0"/>
              <a:t>Usuarios de transporte público cautivos: no tienen otra opción para desplazarse.</a:t>
            </a:r>
          </a:p>
          <a:p>
            <a:pPr marL="171450" indent="-171450">
              <a:buFont typeface="Arial" panose="020B0604020202020204" pitchFamily="34" charset="0"/>
              <a:buChar char="•"/>
            </a:pPr>
            <a:r>
              <a:rPr lang="es-CO" dirty="0"/>
              <a:t>La rapidez es importante en todos los modos, así como la comodidad (salvo para transporte público).</a:t>
            </a:r>
          </a:p>
          <a:p>
            <a:pPr marL="171450" indent="-171450">
              <a:buFont typeface="Arial" panose="020B0604020202020204" pitchFamily="34" charset="0"/>
              <a:buChar char="•"/>
            </a:pPr>
            <a:r>
              <a:rPr lang="es-CO" dirty="0"/>
              <a:t>Todo es tema de percepción, no de realidad.     </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28</a:t>
            </a:fld>
            <a:endParaRPr lang="es-CO"/>
          </a:p>
        </p:txBody>
      </p:sp>
    </p:spTree>
    <p:extLst>
      <p:ext uri="{BB962C8B-B14F-4D97-AF65-F5344CB8AC3E}">
        <p14:creationId xmlns:p14="http://schemas.microsoft.com/office/powerpoint/2010/main" val="4120925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Los mayores beneficios son el ahorro económico y la mejora en salud.</a:t>
            </a:r>
          </a:p>
          <a:p>
            <a:pPr marL="171450" indent="-171450">
              <a:buFont typeface="Arial" panose="020B0604020202020204" pitchFamily="34" charset="0"/>
              <a:buChar char="•"/>
            </a:pPr>
            <a:r>
              <a:rPr lang="es-CO" dirty="0"/>
              <a:t>Caminata no facilita llegar a tiempo ni tener más tiempo para otras actividades.</a:t>
            </a:r>
          </a:p>
          <a:p>
            <a:pPr marL="171450" indent="-171450">
              <a:buFont typeface="Arial" panose="020B0604020202020204" pitchFamily="34" charset="0"/>
              <a:buChar char="•"/>
            </a:pPr>
            <a:r>
              <a:rPr lang="es-CO" dirty="0"/>
              <a:t>91,5% de las personas cree que SI hay beneficio al caminar (doble negación: no + </a:t>
            </a:r>
            <a:r>
              <a:rPr lang="es-CO" dirty="0" err="1"/>
              <a:t>ninguo</a:t>
            </a:r>
            <a:r>
              <a:rPr lang="es-CO" dirty="0"/>
              <a:t>)</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29</a:t>
            </a:fld>
            <a:endParaRPr lang="es-CO"/>
          </a:p>
        </p:txBody>
      </p:sp>
    </p:spTree>
    <p:extLst>
      <p:ext uri="{BB962C8B-B14F-4D97-AF65-F5344CB8AC3E}">
        <p14:creationId xmlns:p14="http://schemas.microsoft.com/office/powerpoint/2010/main" val="1966423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61% de las personas no tiene bici en buen estado (diapositiva # 18)</a:t>
            </a:r>
          </a:p>
          <a:p>
            <a:pPr marL="171450" indent="-171450">
              <a:buFont typeface="Arial" panose="020B0604020202020204" pitchFamily="34" charset="0"/>
              <a:buChar char="•"/>
            </a:pP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30</a:t>
            </a:fld>
            <a:endParaRPr lang="es-CO"/>
          </a:p>
        </p:txBody>
      </p:sp>
    </p:spTree>
    <p:extLst>
      <p:ext uri="{BB962C8B-B14F-4D97-AF65-F5344CB8AC3E}">
        <p14:creationId xmlns:p14="http://schemas.microsoft.com/office/powerpoint/2010/main" val="1226015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La frecuencia posible de uso es “el reflejo” de la frecuencia real (diapositiva 18)</a:t>
            </a:r>
          </a:p>
          <a:p>
            <a:pPr marL="171450" indent="-171450">
              <a:buFont typeface="Arial" panose="020B0604020202020204" pitchFamily="34" charset="0"/>
              <a:buChar char="•"/>
            </a:pPr>
            <a:r>
              <a:rPr lang="es-CO" dirty="0"/>
              <a:t>La tendencia de 2016 se mantiene en la frecuencia declarada por los posibles usuarios.</a:t>
            </a:r>
          </a:p>
          <a:p>
            <a:pPr marL="171450" indent="-171450">
              <a:buFont typeface="Arial" panose="020B0604020202020204" pitchFamily="34" charset="0"/>
              <a:buChar char="•"/>
            </a:pP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31</a:t>
            </a:fld>
            <a:endParaRPr lang="es-CO"/>
          </a:p>
        </p:txBody>
      </p:sp>
    </p:spTree>
    <p:extLst>
      <p:ext uri="{BB962C8B-B14F-4D97-AF65-F5344CB8AC3E}">
        <p14:creationId xmlns:p14="http://schemas.microsoft.com/office/powerpoint/2010/main" val="1567949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Razones para el si: Hacer ejercicio; Contribuir con el medio ambiente; Más económico. La distribución se mantiene con respecto a la última vez.</a:t>
            </a:r>
          </a:p>
          <a:p>
            <a:pPr marL="171450" indent="-171450">
              <a:buFont typeface="Arial" panose="020B0604020202020204" pitchFamily="34" charset="0"/>
              <a:buChar char="•"/>
            </a:pPr>
            <a:endParaRPr lang="es-CO" dirty="0"/>
          </a:p>
          <a:p>
            <a:pPr marL="171450" indent="-171450">
              <a:buFont typeface="Arial" panose="020B0604020202020204" pitchFamily="34" charset="0"/>
              <a:buChar char="•"/>
            </a:pPr>
            <a:r>
              <a:rPr lang="es-CO" dirty="0"/>
              <a:t>Razones para el no: Distancia, Clima y riesgo al robo.  El clima cambió de posición con el riesgo de accidente de tránsito, que antes estaba en la posición 2.</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32</a:t>
            </a:fld>
            <a:endParaRPr lang="es-CO"/>
          </a:p>
        </p:txBody>
      </p:sp>
    </p:spTree>
    <p:extLst>
      <p:ext uri="{BB962C8B-B14F-4D97-AF65-F5344CB8AC3E}">
        <p14:creationId xmlns:p14="http://schemas.microsoft.com/office/powerpoint/2010/main" val="2231465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Una fuerte disposición a compartir el carro con 86% (bajó 5% con respecto a 2016), pero….ver más adelante</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33</a:t>
            </a:fld>
            <a:endParaRPr lang="es-CO"/>
          </a:p>
        </p:txBody>
      </p:sp>
    </p:spTree>
    <p:extLst>
      <p:ext uri="{BB962C8B-B14F-4D97-AF65-F5344CB8AC3E}">
        <p14:creationId xmlns:p14="http://schemas.microsoft.com/office/powerpoint/2010/main" val="2316000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Contribuir con trancones cae al 4 puesto, cambiando posición con compartir gastos.</a:t>
            </a:r>
          </a:p>
          <a:p>
            <a:pPr marL="171450" indent="-171450">
              <a:buFont typeface="Arial" panose="020B0604020202020204" pitchFamily="34" charset="0"/>
              <a:buChar char="•"/>
            </a:pPr>
            <a:r>
              <a:rPr lang="es-CO" dirty="0"/>
              <a:t>En razones para no compartir, lo inseguro de llevar a alguien desconocido subió de la posición 5 a la 3.</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34</a:t>
            </a:fld>
            <a:endParaRPr lang="es-CO"/>
          </a:p>
        </p:txBody>
      </p:sp>
    </p:spTree>
    <p:extLst>
      <p:ext uri="{BB962C8B-B14F-4D97-AF65-F5344CB8AC3E}">
        <p14:creationId xmlns:p14="http://schemas.microsoft.com/office/powerpoint/2010/main" val="3172146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Una gran mayoría está dispuesta a compartir el carro, tanto como pasajero como conductor.</a:t>
            </a:r>
          </a:p>
          <a:p>
            <a:pPr marL="171450" indent="-171450">
              <a:buFont typeface="Arial" panose="020B0604020202020204" pitchFamily="34" charset="0"/>
              <a:buChar char="•"/>
            </a:pPr>
            <a:r>
              <a:rPr lang="es-CO" dirty="0"/>
              <a:t>El “Si” es mayor para estudiantes, esto por que la mayoría de personas que respondieron son de ese grupo. Por el contrario, no se sientes cómodas compartiendo con profesores ni funcionarios.</a:t>
            </a:r>
          </a:p>
          <a:p>
            <a:pPr marL="171450" indent="-171450">
              <a:buFont typeface="Arial" panose="020B0604020202020204" pitchFamily="34" charset="0"/>
              <a:buChar char="•"/>
            </a:pPr>
            <a:r>
              <a:rPr lang="es-CO" dirty="0"/>
              <a:t>Cerca de un 20% en ambos casos no quiere compartir con nadie.</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35</a:t>
            </a:fld>
            <a:endParaRPr lang="es-CO"/>
          </a:p>
        </p:txBody>
      </p:sp>
    </p:spTree>
    <p:extLst>
      <p:ext uri="{BB962C8B-B14F-4D97-AF65-F5344CB8AC3E}">
        <p14:creationId xmlns:p14="http://schemas.microsoft.com/office/powerpoint/2010/main" val="4229892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Infraestructura para caminar alrededor de la Universidad poco amigable.</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37</a:t>
            </a:fld>
            <a:endParaRPr lang="es-CO"/>
          </a:p>
        </p:txBody>
      </p:sp>
    </p:spTree>
    <p:extLst>
      <p:ext uri="{BB962C8B-B14F-4D97-AF65-F5344CB8AC3E}">
        <p14:creationId xmlns:p14="http://schemas.microsoft.com/office/powerpoint/2010/main" val="113970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A mayor ingreso menor número de respuestas, salvo por el grupo de los que ganan más de $8.000.000, seguramente personal administrativo, profesores y estudiantes de posgrado.</a:t>
            </a:r>
          </a:p>
          <a:p>
            <a:pPr marL="0" indent="0">
              <a:buFont typeface="Arial" panose="020B0604020202020204" pitchFamily="34" charset="0"/>
              <a:buNone/>
            </a:pPr>
            <a:endParaRPr lang="es-CO" dirty="0"/>
          </a:p>
          <a:p>
            <a:pPr marL="171450" indent="-171450">
              <a:buFont typeface="Arial" panose="020B0604020202020204" pitchFamily="34" charset="0"/>
              <a:buChar char="•"/>
            </a:pPr>
            <a:r>
              <a:rPr lang="es-CO" dirty="0"/>
              <a:t>Estrato 4 es el mayoritario, seguido por el 3, el 5 y el 2</a:t>
            </a:r>
          </a:p>
          <a:p>
            <a:pPr marL="171450" indent="-171450">
              <a:buFont typeface="Arial" panose="020B0604020202020204" pitchFamily="34" charset="0"/>
              <a:buChar char="•"/>
            </a:pP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7</a:t>
            </a:fld>
            <a:endParaRPr lang="es-CO"/>
          </a:p>
        </p:txBody>
      </p:sp>
    </p:spTree>
    <p:extLst>
      <p:ext uri="{BB962C8B-B14F-4D97-AF65-F5344CB8AC3E}">
        <p14:creationId xmlns:p14="http://schemas.microsoft.com/office/powerpoint/2010/main" val="415320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Muchas escaleras, un espacio sin accesibilidad para personas en condición de discapacidad.</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38</a:t>
            </a:fld>
            <a:endParaRPr lang="es-CO"/>
          </a:p>
        </p:txBody>
      </p:sp>
    </p:spTree>
    <p:extLst>
      <p:ext uri="{BB962C8B-B14F-4D97-AF65-F5344CB8AC3E}">
        <p14:creationId xmlns:p14="http://schemas.microsoft.com/office/powerpoint/2010/main" val="2348541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Ciclorruta de la </a:t>
            </a:r>
            <a:r>
              <a:rPr lang="es-CO" dirty="0" err="1"/>
              <a:t>Cll</a:t>
            </a:r>
            <a:r>
              <a:rPr lang="es-CO" dirty="0"/>
              <a:t>. 45 tiene un punto de riesgo a la altura del paradero del SITP, más o menos a mitad de cuadra.</a:t>
            </a:r>
          </a:p>
          <a:p>
            <a:pPr marL="171450" indent="-171450">
              <a:buFont typeface="Arial" panose="020B0604020202020204" pitchFamily="34" charset="0"/>
              <a:buChar char="•"/>
            </a:pPr>
            <a:r>
              <a:rPr lang="es-CO" dirty="0"/>
              <a:t>Ciclorruta de la </a:t>
            </a:r>
            <a:r>
              <a:rPr lang="es-CO" dirty="0" err="1"/>
              <a:t>Cll</a:t>
            </a:r>
            <a:r>
              <a:rPr lang="es-CO" dirty="0"/>
              <a:t>. 40 termina sin ninguna señal que guíe a los usuarios.</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39</a:t>
            </a:fld>
            <a:endParaRPr lang="es-CO"/>
          </a:p>
        </p:txBody>
      </p:sp>
    </p:spTree>
    <p:extLst>
      <p:ext uri="{BB962C8B-B14F-4D97-AF65-F5344CB8AC3E}">
        <p14:creationId xmlns:p14="http://schemas.microsoft.com/office/powerpoint/2010/main" val="2708172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39% en Transmilenio, 17% en buses, 10,4% a pie, 5,6% en bicicleta y 8,0% como pasajero en carro particular.</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41</a:t>
            </a:fld>
            <a:endParaRPr lang="es-CO"/>
          </a:p>
        </p:txBody>
      </p:sp>
    </p:spTree>
    <p:extLst>
      <p:ext uri="{BB962C8B-B14F-4D97-AF65-F5344CB8AC3E}">
        <p14:creationId xmlns:p14="http://schemas.microsoft.com/office/powerpoint/2010/main" val="1640180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En 2013 eran 11 días, en 2016 12 días. </a:t>
            </a:r>
          </a:p>
          <a:p>
            <a:pPr marL="171450" indent="-171450">
              <a:buFont typeface="Arial" panose="020B0604020202020204" pitchFamily="34" charset="0"/>
              <a:buChar char="•"/>
            </a:pPr>
            <a:r>
              <a:rPr lang="es-CO" dirty="0"/>
              <a:t>Se subió un poco más de medio día, disminuyendo la tasa de cambio que se traía.</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42</a:t>
            </a:fld>
            <a:endParaRPr lang="es-CO"/>
          </a:p>
        </p:txBody>
      </p:sp>
    </p:spTree>
    <p:extLst>
      <p:ext uri="{BB962C8B-B14F-4D97-AF65-F5344CB8AC3E}">
        <p14:creationId xmlns:p14="http://schemas.microsoft.com/office/powerpoint/2010/main" val="1791911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Subió desde $1.229.300, pasó de representar el 8,5% en 2013 al 15% en 2016 y luego 28,3% en 2018.</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43</a:t>
            </a:fld>
            <a:endParaRPr lang="es-CO"/>
          </a:p>
        </p:txBody>
      </p:sp>
    </p:spTree>
    <p:extLst>
      <p:ext uri="{BB962C8B-B14F-4D97-AF65-F5344CB8AC3E}">
        <p14:creationId xmlns:p14="http://schemas.microsoft.com/office/powerpoint/2010/main" val="2656196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Se emitían 0,43 ton/año en 2013, luego se pasó a 0,16 en 2016.</a:t>
            </a:r>
          </a:p>
          <a:p>
            <a:pPr marL="171450" indent="-171450">
              <a:buFont typeface="Arial" panose="020B0604020202020204" pitchFamily="34" charset="0"/>
              <a:buChar char="•"/>
            </a:pPr>
            <a:r>
              <a:rPr lang="es-CO" dirty="0"/>
              <a:t>En ha de bosque se empezó en 0,27 ha, luego pasó a 0,10 ha</a:t>
            </a:r>
          </a:p>
          <a:p>
            <a:pPr marL="171450" indent="-171450">
              <a:buFont typeface="Arial" panose="020B0604020202020204" pitchFamily="34" charset="0"/>
              <a:buChar char="•"/>
            </a:pPr>
            <a:r>
              <a:rPr lang="es-CO" dirty="0"/>
              <a:t>Lo que hoy se necesita equivale a poco más de 2 canchas de baloncesto. Vale la pena aclarar que esas canchas ya están en la ciudad con la vegetación existente.</a:t>
            </a:r>
          </a:p>
          <a:p>
            <a:pPr marL="171450" indent="-171450">
              <a:buFont typeface="Arial" panose="020B0604020202020204" pitchFamily="34" charset="0"/>
              <a:buChar char="•"/>
            </a:pPr>
            <a:r>
              <a:rPr lang="es-CO" dirty="0"/>
              <a:t>Disminución en la huella siguiente y en esta por mejores eficiencias de los vehículos motorizados, aumento en partición modal de carro particular como pasajero, disminución de carro como conductor, leve </a:t>
            </a:r>
            <a:r>
              <a:rPr lang="es-CO"/>
              <a:t>aumento caminata y TM.</a:t>
            </a:r>
            <a:endParaRPr lang="es-CO" dirty="0"/>
          </a:p>
          <a:p>
            <a:pPr marL="171450" indent="-171450">
              <a:buFont typeface="Arial" panose="020B0604020202020204" pitchFamily="34" charset="0"/>
              <a:buChar char="•"/>
            </a:pPr>
            <a:r>
              <a:rPr lang="es-CO" dirty="0" err="1"/>
              <a:t>UniAndes</a:t>
            </a:r>
            <a:r>
              <a:rPr lang="es-CO" dirty="0"/>
              <a:t> en 2017 emitieron aproximadamente lo mismo.</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44</a:t>
            </a:fld>
            <a:endParaRPr lang="es-CO"/>
          </a:p>
        </p:txBody>
      </p:sp>
    </p:spTree>
    <p:extLst>
      <p:ext uri="{BB962C8B-B14F-4D97-AF65-F5344CB8AC3E}">
        <p14:creationId xmlns:p14="http://schemas.microsoft.com/office/powerpoint/2010/main" val="2280970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Bajó de 23 galones a 16,8 galones.</a:t>
            </a:r>
          </a:p>
          <a:p>
            <a:pPr marL="171450" indent="-171450">
              <a:buFont typeface="Arial" panose="020B0604020202020204" pitchFamily="34" charset="0"/>
              <a:buChar char="•"/>
            </a:pPr>
            <a:r>
              <a:rPr lang="es-CO" dirty="0"/>
              <a:t>Disminución en la huella anterior y en esta por mejores eficiencias de los vehículos motorizados, así como aumento en la ocupación promedio del transporte público.</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45</a:t>
            </a:fld>
            <a:endParaRPr lang="es-CO"/>
          </a:p>
        </p:txBody>
      </p:sp>
    </p:spTree>
    <p:extLst>
      <p:ext uri="{BB962C8B-B14F-4D97-AF65-F5344CB8AC3E}">
        <p14:creationId xmlns:p14="http://schemas.microsoft.com/office/powerpoint/2010/main" val="1097012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Ya que no se tiene información acerca de los modos usados para complementar los trayectos principales (o viajes de última milla, por su traducción del inglés), se calcula este indicador como la proporción de las personas que caminan o montan bicicleta menos del tiempo recomendado.</a:t>
            </a: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46</a:t>
            </a:fld>
            <a:endParaRPr lang="es-CO"/>
          </a:p>
        </p:txBody>
      </p:sp>
    </p:spTree>
    <p:extLst>
      <p:ext uri="{BB962C8B-B14F-4D97-AF65-F5344CB8AC3E}">
        <p14:creationId xmlns:p14="http://schemas.microsoft.com/office/powerpoint/2010/main" val="2781924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48</a:t>
            </a:fld>
            <a:endParaRPr lang="es-CO"/>
          </a:p>
        </p:txBody>
      </p:sp>
    </p:spTree>
    <p:extLst>
      <p:ext uri="{BB962C8B-B14F-4D97-AF65-F5344CB8AC3E}">
        <p14:creationId xmlns:p14="http://schemas.microsoft.com/office/powerpoint/2010/main" val="3142522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1200" kern="1200" dirty="0">
                <a:solidFill>
                  <a:schemeClr val="tx1"/>
                </a:solidFill>
                <a:effectLst/>
                <a:latin typeface="+mn-lt"/>
                <a:ea typeface="+mn-ea"/>
                <a:cs typeface="+mn-cs"/>
              </a:rPr>
              <a:t>Espacio dedicados para los carros compartidos: nivel 1 con 24 cupos para carro, nivel 5 dos puntos para especial</a:t>
            </a:r>
          </a:p>
          <a:p>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49</a:t>
            </a:fld>
            <a:endParaRPr lang="es-CO"/>
          </a:p>
        </p:txBody>
      </p:sp>
    </p:spTree>
    <p:extLst>
      <p:ext uri="{BB962C8B-B14F-4D97-AF65-F5344CB8AC3E}">
        <p14:creationId xmlns:p14="http://schemas.microsoft.com/office/powerpoint/2010/main" val="42519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Misma distribución de hace dos años, con aumento en pregrado (+6%), y disminución en personal administrativo (-1,5%) y en posgrado (-4,4%).</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8</a:t>
            </a:fld>
            <a:endParaRPr lang="es-CO"/>
          </a:p>
        </p:txBody>
      </p:sp>
    </p:spTree>
    <p:extLst>
      <p:ext uri="{BB962C8B-B14F-4D97-AF65-F5344CB8AC3E}">
        <p14:creationId xmlns:p14="http://schemas.microsoft.com/office/powerpoint/2010/main" val="802490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1200" kern="1200" dirty="0">
                <a:solidFill>
                  <a:schemeClr val="tx1"/>
                </a:solidFill>
                <a:effectLst/>
                <a:latin typeface="+mn-lt"/>
                <a:ea typeface="+mn-ea"/>
                <a:cs typeface="+mn-cs"/>
              </a:rPr>
              <a:t>Esfuerzo de desarrollo importante, es necesario promocionarla aún más en la U.</a:t>
            </a: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50</a:t>
            </a:fld>
            <a:endParaRPr lang="es-CO"/>
          </a:p>
        </p:txBody>
      </p:sp>
    </p:spTree>
    <p:extLst>
      <p:ext uri="{BB962C8B-B14F-4D97-AF65-F5344CB8AC3E}">
        <p14:creationId xmlns:p14="http://schemas.microsoft.com/office/powerpoint/2010/main" val="2291776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1200" kern="1200" dirty="0">
                <a:solidFill>
                  <a:schemeClr val="tx1"/>
                </a:solidFill>
                <a:effectLst/>
                <a:latin typeface="+mn-lt"/>
                <a:ea typeface="+mn-ea"/>
                <a:cs typeface="+mn-cs"/>
              </a:rPr>
              <a:t>Cambiar la idea que el carro da estatus, que la bicicleta es insegura,…, que mis acciones no impactan la tierra.</a:t>
            </a: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51</a:t>
            </a:fld>
            <a:endParaRPr lang="es-CO"/>
          </a:p>
        </p:txBody>
      </p:sp>
    </p:spTree>
    <p:extLst>
      <p:ext uri="{BB962C8B-B14F-4D97-AF65-F5344CB8AC3E}">
        <p14:creationId xmlns:p14="http://schemas.microsoft.com/office/powerpoint/2010/main" val="2861201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1200" kern="1200" dirty="0">
                <a:solidFill>
                  <a:schemeClr val="tx1"/>
                </a:solidFill>
                <a:effectLst/>
                <a:latin typeface="+mn-lt"/>
                <a:ea typeface="+mn-ea"/>
                <a:cs typeface="+mn-cs"/>
              </a:rPr>
              <a:t>Grupos tomados de la guía PIMS de la Secretaría de Movilidad.</a:t>
            </a:r>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52</a:t>
            </a:fld>
            <a:endParaRPr lang="es-CO"/>
          </a:p>
        </p:txBody>
      </p:sp>
    </p:spTree>
    <p:extLst>
      <p:ext uri="{BB962C8B-B14F-4D97-AF65-F5344CB8AC3E}">
        <p14:creationId xmlns:p14="http://schemas.microsoft.com/office/powerpoint/2010/main" val="1646076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53</a:t>
            </a:fld>
            <a:endParaRPr lang="es-CO"/>
          </a:p>
        </p:txBody>
      </p:sp>
    </p:spTree>
    <p:extLst>
      <p:ext uri="{BB962C8B-B14F-4D97-AF65-F5344CB8AC3E}">
        <p14:creationId xmlns:p14="http://schemas.microsoft.com/office/powerpoint/2010/main" val="3695151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1200" kern="1200" dirty="0">
                <a:solidFill>
                  <a:schemeClr val="tx1"/>
                </a:solidFill>
                <a:effectLst/>
                <a:latin typeface="+mn-lt"/>
                <a:ea typeface="+mn-ea"/>
                <a:cs typeface="+mn-cs"/>
              </a:rPr>
              <a:t>10% no sabe montar en bici</a:t>
            </a:r>
          </a:p>
          <a:p>
            <a:pPr marL="171450" indent="-171450">
              <a:buFont typeface="Arial" panose="020B0604020202020204" pitchFamily="34" charset="0"/>
              <a:buChar char="•"/>
            </a:pPr>
            <a:r>
              <a:rPr lang="es-CO" sz="1200" kern="1200" dirty="0">
                <a:solidFill>
                  <a:schemeClr val="tx1"/>
                </a:solidFill>
                <a:effectLst/>
                <a:latin typeface="+mn-lt"/>
                <a:ea typeface="+mn-ea"/>
                <a:cs typeface="+mn-cs"/>
              </a:rPr>
              <a:t>Infraestructura complementaria como casilleros, duchas.</a:t>
            </a:r>
          </a:p>
          <a:p>
            <a:pPr marL="171450" indent="-171450">
              <a:buFont typeface="Arial" panose="020B0604020202020204" pitchFamily="34" charset="0"/>
              <a:buChar char="•"/>
            </a:pPr>
            <a:r>
              <a:rPr lang="es-CO" sz="1200" kern="1200" dirty="0">
                <a:solidFill>
                  <a:schemeClr val="tx1"/>
                </a:solidFill>
                <a:effectLst/>
                <a:latin typeface="+mn-lt"/>
                <a:ea typeface="+mn-ea"/>
                <a:cs typeface="+mn-cs"/>
              </a:rPr>
              <a:t>Alrededor de la Universidad hay una gran oferta de parqueaderos para carros y motos.</a:t>
            </a:r>
          </a:p>
          <a:p>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54</a:t>
            </a:fld>
            <a:endParaRPr lang="es-CO"/>
          </a:p>
        </p:txBody>
      </p:sp>
    </p:spTree>
    <p:extLst>
      <p:ext uri="{BB962C8B-B14F-4D97-AF65-F5344CB8AC3E}">
        <p14:creationId xmlns:p14="http://schemas.microsoft.com/office/powerpoint/2010/main" val="1068835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55</a:t>
            </a:fld>
            <a:endParaRPr lang="es-CO"/>
          </a:p>
        </p:txBody>
      </p:sp>
    </p:spTree>
    <p:extLst>
      <p:ext uri="{BB962C8B-B14F-4D97-AF65-F5344CB8AC3E}">
        <p14:creationId xmlns:p14="http://schemas.microsoft.com/office/powerpoint/2010/main" val="19161914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56</a:t>
            </a:fld>
            <a:endParaRPr lang="es-CO"/>
          </a:p>
        </p:txBody>
      </p:sp>
    </p:spTree>
    <p:extLst>
      <p:ext uri="{BB962C8B-B14F-4D97-AF65-F5344CB8AC3E}">
        <p14:creationId xmlns:p14="http://schemas.microsoft.com/office/powerpoint/2010/main" val="2350591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Aquí se ven los modos disponibles, por esa razón la suma de los porcentajes no da 100.</a:t>
            </a:r>
          </a:p>
          <a:p>
            <a:pPr marL="0" indent="0">
              <a:buFont typeface="Arial" panose="020B0604020202020204" pitchFamily="34" charset="0"/>
              <a:buNone/>
            </a:pPr>
            <a:endParaRPr lang="es-CO" dirty="0"/>
          </a:p>
          <a:p>
            <a:pPr marL="171450" indent="-171450">
              <a:buFont typeface="Arial" panose="020B0604020202020204" pitchFamily="34" charset="0"/>
              <a:buChar char="•"/>
            </a:pPr>
            <a:r>
              <a:rPr lang="es-CO" dirty="0"/>
              <a:t>38,7% dicen tener bici disponible en buen estado (ver más adelante, diapositiva #18) pero aquí solo el 14,7% indicó el modo como disponible. Ambos cálculos con la totalidad de las respuestas. Probablemente por que, aunque tienen una bici, la distancia o la ubicación de su hogar (seguridad, topografía) no permiten su uso.</a:t>
            </a:r>
          </a:p>
          <a:p>
            <a:endParaRPr lang="es-CO" dirty="0"/>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10</a:t>
            </a:fld>
            <a:endParaRPr lang="es-CO"/>
          </a:p>
        </p:txBody>
      </p:sp>
    </p:spTree>
    <p:extLst>
      <p:ext uri="{BB962C8B-B14F-4D97-AF65-F5344CB8AC3E}">
        <p14:creationId xmlns:p14="http://schemas.microsoft.com/office/powerpoint/2010/main" val="3095409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Se mantiene distribución de 2016, con disminución de buses (estaba en 20%) y aumento en carro particular como pasajero (estaba en 4,5%). Leve aumento a pie (estaba en 9%) y disminución bici (estaba en 7%). Leve disminución de carro particular como conductor  (estaba en 12,7%)</a:t>
            </a:r>
          </a:p>
          <a:p>
            <a:pPr marL="171450" indent="-171450">
              <a:buFont typeface="Arial" panose="020B0604020202020204" pitchFamily="34" charset="0"/>
              <a:buChar char="•"/>
            </a:pPr>
            <a:endParaRPr lang="es-CO" dirty="0"/>
          </a:p>
          <a:p>
            <a:pPr marL="171450" indent="-171450">
              <a:buFont typeface="Arial" panose="020B0604020202020204" pitchFamily="34" charset="0"/>
              <a:buChar char="•"/>
            </a:pPr>
            <a:r>
              <a:rPr lang="es-CO" dirty="0"/>
              <a:t>Distribución del señor Devia dio 38,8% Transmilenio, 16,7% buses, bicicleta el 6%, pie 10,6%.</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11</a:t>
            </a:fld>
            <a:endParaRPr lang="es-CO"/>
          </a:p>
        </p:txBody>
      </p:sp>
    </p:spTree>
    <p:extLst>
      <p:ext uri="{BB962C8B-B14F-4D97-AF65-F5344CB8AC3E}">
        <p14:creationId xmlns:p14="http://schemas.microsoft.com/office/powerpoint/2010/main" val="97329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Aumentó el “otro carro propio sin </a:t>
            </a:r>
            <a:r>
              <a:rPr lang="es-CO" dirty="0" err="1"/>
              <a:t>PyP</a:t>
            </a:r>
            <a:r>
              <a:rPr lang="es-CO" dirty="0"/>
              <a:t>” en 28%, el “carro con </a:t>
            </a:r>
            <a:r>
              <a:rPr lang="es-CO" dirty="0" err="1"/>
              <a:t>PyP</a:t>
            </a:r>
            <a:r>
              <a:rPr lang="es-CO" dirty="0"/>
              <a:t>” en 16,4%. Disminución de TM en -22% y buses en -12%, a pie -7,5% y bicicleta en -7%</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12</a:t>
            </a:fld>
            <a:endParaRPr lang="es-CO"/>
          </a:p>
        </p:txBody>
      </p:sp>
    </p:spTree>
    <p:extLst>
      <p:ext uri="{BB962C8B-B14F-4D97-AF65-F5344CB8AC3E}">
        <p14:creationId xmlns:p14="http://schemas.microsoft.com/office/powerpoint/2010/main" val="95439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Pico de llegadas concentrado hacia las 07:00 (seguramente por inicio de clases).</a:t>
            </a:r>
          </a:p>
          <a:p>
            <a:pPr marL="171450" indent="-171450">
              <a:buFont typeface="Arial" panose="020B0604020202020204" pitchFamily="34" charset="0"/>
              <a:buChar char="•"/>
            </a:pPr>
            <a:endParaRPr lang="es-CO" dirty="0"/>
          </a:p>
          <a:p>
            <a:pPr marL="171450" indent="-171450">
              <a:buFont typeface="Arial" panose="020B0604020202020204" pitchFamily="34" charset="0"/>
              <a:buChar char="•"/>
            </a:pPr>
            <a:r>
              <a:rPr lang="es-CO" dirty="0"/>
              <a:t>Salidas más dispersas, con un leve aumento entre las 16:15 y las 18:15.</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13</a:t>
            </a:fld>
            <a:endParaRPr lang="es-CO"/>
          </a:p>
        </p:txBody>
      </p:sp>
    </p:spTree>
    <p:extLst>
      <p:ext uri="{BB962C8B-B14F-4D97-AF65-F5344CB8AC3E}">
        <p14:creationId xmlns:p14="http://schemas.microsoft.com/office/powerpoint/2010/main" val="121467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dirty="0"/>
              <a:t>Orígenes y destinos dispersos por toda la ciudad.</a:t>
            </a:r>
          </a:p>
          <a:p>
            <a:pPr marL="171450" indent="-171450">
              <a:buFont typeface="Arial" panose="020B0604020202020204" pitchFamily="34" charset="0"/>
              <a:buChar char="•"/>
            </a:pPr>
            <a:endParaRPr lang="es-CO" dirty="0"/>
          </a:p>
          <a:p>
            <a:pPr marL="171450" indent="-171450">
              <a:buFont typeface="Arial" panose="020B0604020202020204" pitchFamily="34" charset="0"/>
              <a:buChar char="•"/>
            </a:pPr>
            <a:r>
              <a:rPr lang="es-CO" dirty="0"/>
              <a:t>El 10,9% de las personas que salen de la Universidad no vuelven a “Su casa” sino que van a otro destino.</a:t>
            </a:r>
          </a:p>
        </p:txBody>
      </p:sp>
      <p:sp>
        <p:nvSpPr>
          <p:cNvPr id="4" name="Marcador de número de diapositiva 3"/>
          <p:cNvSpPr>
            <a:spLocks noGrp="1"/>
          </p:cNvSpPr>
          <p:nvPr>
            <p:ph type="sldNum" sz="quarter" idx="10"/>
          </p:nvPr>
        </p:nvSpPr>
        <p:spPr/>
        <p:txBody>
          <a:bodyPr/>
          <a:lstStyle/>
          <a:p>
            <a:fld id="{C9DDE4AA-1E2B-42A4-BBA2-9D5495D00783}" type="slidenum">
              <a:rPr lang="es-CO" smtClean="0"/>
              <a:t>14</a:t>
            </a:fld>
            <a:endParaRPr lang="es-CO"/>
          </a:p>
        </p:txBody>
      </p:sp>
    </p:spTree>
    <p:extLst>
      <p:ext uri="{BB962C8B-B14F-4D97-AF65-F5344CB8AC3E}">
        <p14:creationId xmlns:p14="http://schemas.microsoft.com/office/powerpoint/2010/main" val="1545643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B3F2F72A-434E-4B5B-A712-B8DCE591071C}" type="datetime1">
              <a:rPr lang="es-CO" smtClean="0"/>
              <a:t>19/11/2018</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405995009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F8A977C-9912-4CA7-9C1F-E456277C633A}" type="datetime1">
              <a:rPr lang="es-CO" smtClean="0"/>
              <a:t>19/11/2018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140903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25DD0AB-899F-4AFC-8D06-21E8FCD7F6E4}" type="datetime1">
              <a:rPr lang="es-CO" smtClean="0"/>
              <a:t>19/11/2018</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16187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C16EC19-CE0B-4252-8B21-45CBA3D25A48}" type="datetime1">
              <a:rPr lang="es-CO" smtClean="0"/>
              <a:t>19/11/2018</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354545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7" name="Date Placeholder 6"/>
          <p:cNvSpPr>
            <a:spLocks noGrp="1"/>
          </p:cNvSpPr>
          <p:nvPr>
            <p:ph type="dt" sz="half" idx="10"/>
          </p:nvPr>
        </p:nvSpPr>
        <p:spPr/>
        <p:txBody>
          <a:bodyPr/>
          <a:lstStyle/>
          <a:p>
            <a:fld id="{F47ED7A8-AB9C-47D0-8609-C99C4568C1A9}" type="datetime1">
              <a:rPr lang="es-CO" smtClean="0"/>
              <a:t>19/11/2018</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21832825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CB0C8D45-7378-49C8-95D7-3940DDD2AA28}" type="datetime1">
              <a:rPr lang="es-CO" smtClean="0"/>
              <a:t>19/11/2018</a:t>
            </a:fld>
            <a:endParaRPr lang="es-CO"/>
          </a:p>
        </p:txBody>
      </p:sp>
      <p:sp>
        <p:nvSpPr>
          <p:cNvPr id="9" name="Footer Placeholder 8"/>
          <p:cNvSpPr>
            <a:spLocks noGrp="1"/>
          </p:cNvSpPr>
          <p:nvPr>
            <p:ph type="ftr" sz="quarter" idx="11"/>
          </p:nvPr>
        </p:nvSpPr>
        <p:spPr/>
        <p:txBody>
          <a:bodyPr/>
          <a:lstStyle/>
          <a:p>
            <a:endParaRPr lang="es-CO"/>
          </a:p>
        </p:txBody>
      </p:sp>
      <p:sp>
        <p:nvSpPr>
          <p:cNvPr id="10" name="Slide Number Placeholder 9"/>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863116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7" name="Date Placeholder 6"/>
          <p:cNvSpPr>
            <a:spLocks noGrp="1"/>
          </p:cNvSpPr>
          <p:nvPr>
            <p:ph type="dt" sz="half" idx="10"/>
          </p:nvPr>
        </p:nvSpPr>
        <p:spPr/>
        <p:txBody>
          <a:bodyPr/>
          <a:lstStyle/>
          <a:p>
            <a:fld id="{93617015-B6B2-4C1C-B66A-13A62DC75F19}" type="datetime1">
              <a:rPr lang="es-CO" smtClean="0"/>
              <a:t>19/11/2018</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4F68813B-0ACD-403D-868D-7679B22E75B8}" type="slidenum">
              <a:rPr lang="es-CO" smtClean="0"/>
              <a:t>‹Nº›</a:t>
            </a:fld>
            <a:endParaRPr lang="es-CO"/>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75964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E947F4E-4A9E-4DCD-8432-7DE34DA6A02E}" type="datetime1">
              <a:rPr lang="es-CO" smtClean="0"/>
              <a:t>19/11/2018</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562697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405A2-5A30-42D2-A34A-5DEDDAA81B10}" type="datetime1">
              <a:rPr lang="es-CO" smtClean="0"/>
              <a:t>19/11/2018</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2019554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9" name="Date Placeholder 8"/>
          <p:cNvSpPr>
            <a:spLocks noGrp="1"/>
          </p:cNvSpPr>
          <p:nvPr>
            <p:ph type="dt" sz="half" idx="10"/>
          </p:nvPr>
        </p:nvSpPr>
        <p:spPr/>
        <p:txBody>
          <a:bodyPr/>
          <a:lstStyle/>
          <a:p>
            <a:fld id="{BC8668E4-E869-4C8C-B938-62A7232B2F91}" type="datetime1">
              <a:rPr lang="es-CO" smtClean="0"/>
              <a:t>19/11/2018</a:t>
            </a:fld>
            <a:endParaRPr lang="es-CO"/>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CO"/>
          </a:p>
        </p:txBody>
      </p:sp>
      <p:sp>
        <p:nvSpPr>
          <p:cNvPr id="11" name="Slide Number Placeholder 10"/>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239249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E1FA6F4-08F0-4757-A1D4-795F7FB13D44}" type="datetime1">
              <a:rPr lang="es-CO" smtClean="0"/>
              <a:t>19/11/2018</a:t>
            </a:fld>
            <a:endParaRPr lang="es-CO"/>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s-CO"/>
          </a:p>
        </p:txBody>
      </p:sp>
      <p:sp>
        <p:nvSpPr>
          <p:cNvPr id="10" name="Slide Number Placeholder 9"/>
          <p:cNvSpPr>
            <a:spLocks noGrp="1"/>
          </p:cNvSpPr>
          <p:nvPr>
            <p:ph type="sldNum" sz="quarter" idx="12"/>
          </p:nvPr>
        </p:nvSpPr>
        <p:spPr/>
        <p:txBody>
          <a:bodyPr/>
          <a:lstStyle/>
          <a:p>
            <a:fld id="{4F68813B-0ACD-403D-868D-7679B22E75B8}" type="slidenum">
              <a:rPr lang="es-CO" smtClean="0"/>
              <a:t>‹Nº›</a:t>
            </a:fld>
            <a:endParaRPr lang="es-CO"/>
          </a:p>
        </p:txBody>
      </p:sp>
    </p:spTree>
    <p:extLst>
      <p:ext uri="{BB962C8B-B14F-4D97-AF65-F5344CB8AC3E}">
        <p14:creationId xmlns:p14="http://schemas.microsoft.com/office/powerpoint/2010/main" val="2563153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C156CE9-7957-4F55-8363-9C5AEC95F840}" type="datetime1">
              <a:rPr lang="es-CO" smtClean="0"/>
              <a:t>19/11/2018</a:t>
            </a:fld>
            <a:endParaRPr lang="es-CO"/>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s-CO"/>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68813B-0ACD-403D-868D-7679B22E75B8}" type="slidenum">
              <a:rPr lang="es-CO" smtClean="0"/>
              <a:t>‹Nº›</a:t>
            </a:fld>
            <a:endParaRPr lang="es-CO"/>
          </a:p>
        </p:txBody>
      </p:sp>
    </p:spTree>
    <p:extLst>
      <p:ext uri="{BB962C8B-B14F-4D97-AF65-F5344CB8AC3E}">
        <p14:creationId xmlns:p14="http://schemas.microsoft.com/office/powerpoint/2010/main" val="925373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hyperlink" Target="http://en.wikipedia.org/wiki/File:2010_Moto_cycle.png" TargetMode="External"/><Relationship Id="rId3" Type="http://schemas.openxmlformats.org/officeDocument/2006/relationships/image" Target="../media/image28.png"/><Relationship Id="rId7" Type="http://schemas.openxmlformats.org/officeDocument/2006/relationships/hyperlink" Target="http://gcba.github.io/iconos/" TargetMode="External"/><Relationship Id="rId12"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hyperlink" Target="https://pixabay.com/ko/%EC%9E%90%EB%8F%99%EC%B0%A8-%EC%88%98%EC%86%A1-%EC%9E%90%EB%8F%99-%EC%8A%A4%ED%8F%AC%EC%B8%A0-%EB%B8%94%EB%9E%99-533592/" TargetMode="External"/><Relationship Id="rId5" Type="http://schemas.openxmlformats.org/officeDocument/2006/relationships/hyperlink" Target="https://commons.wikimedia.org/wiki/File:RWBA_Bus.svg" TargetMode="Externa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hyperlink" Target="http://www.ceipermitadelsanto.com/blog/2015/04/15/partes-de-la-bic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ingenierogeek.com/2013/07/los-relojes-marcan-1008-en-los-anuncios.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pixabay.com/es/monedas-pila-de-monedas-moneda-286265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publicdomainpictures.net/view-image.php?image=173260&amp;picture=tre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manoel-africano.blogspot.com/2014/10/gasolina-e-diesel-terao-reajuste-em.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escueladisenosocial.org/balanza-de-valor-socia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73C29-D35B-4BA2-A2C4-EAC5006CA301}"/>
              </a:ext>
            </a:extLst>
          </p:cNvPr>
          <p:cNvSpPr>
            <a:spLocks noGrp="1"/>
          </p:cNvSpPr>
          <p:nvPr>
            <p:ph type="ctrTitle"/>
          </p:nvPr>
        </p:nvSpPr>
        <p:spPr>
          <a:xfrm>
            <a:off x="167425" y="1493949"/>
            <a:ext cx="11925837" cy="2016014"/>
          </a:xfrm>
        </p:spPr>
        <p:txBody>
          <a:bodyPr>
            <a:normAutofit fontScale="90000"/>
          </a:bodyPr>
          <a:lstStyle/>
          <a:p>
            <a:pPr>
              <a:lnSpc>
                <a:spcPct val="100000"/>
              </a:lnSpc>
            </a:pPr>
            <a:r>
              <a:rPr lang="es-CO" sz="4000" dirty="0"/>
              <a:t>Diagnóstico de movilidad 2018</a:t>
            </a:r>
            <a:br>
              <a:rPr lang="es-CO" sz="4000" dirty="0"/>
            </a:br>
            <a:r>
              <a:rPr lang="es-CO" sz="4000" dirty="0"/>
              <a:t>Universidad Javeriana</a:t>
            </a:r>
            <a:br>
              <a:rPr lang="es-CO" sz="4000" dirty="0"/>
            </a:br>
            <a:r>
              <a:rPr lang="es-CO" sz="4000" dirty="0"/>
              <a:t>Sede Bogotá</a:t>
            </a:r>
          </a:p>
        </p:txBody>
      </p:sp>
      <p:sp>
        <p:nvSpPr>
          <p:cNvPr id="3" name="Subtítulo 2">
            <a:extLst>
              <a:ext uri="{FF2B5EF4-FFF2-40B4-BE49-F238E27FC236}">
                <a16:creationId xmlns:a16="http://schemas.microsoft.com/office/drawing/2014/main" id="{0B8DF78C-70DD-4892-B71B-A55B79DA95B2}"/>
              </a:ext>
            </a:extLst>
          </p:cNvPr>
          <p:cNvSpPr>
            <a:spLocks noGrp="1"/>
          </p:cNvSpPr>
          <p:nvPr>
            <p:ph type="subTitle" idx="1"/>
          </p:nvPr>
        </p:nvSpPr>
        <p:spPr>
          <a:xfrm>
            <a:off x="1523999" y="5950043"/>
            <a:ext cx="9229859" cy="695460"/>
          </a:xfrm>
        </p:spPr>
        <p:txBody>
          <a:bodyPr>
            <a:normAutofit fontScale="92500" lnSpcReduction="10000"/>
          </a:bodyPr>
          <a:lstStyle/>
          <a:p>
            <a:r>
              <a:rPr lang="es-CO" sz="1800" dirty="0"/>
              <a:t>20 de noviembre de 2018</a:t>
            </a:r>
          </a:p>
          <a:p>
            <a:r>
              <a:rPr lang="es-CO" sz="1800" dirty="0"/>
              <a:t>Elaborado por Miguel Darío Hoyos Ruiz</a:t>
            </a:r>
          </a:p>
        </p:txBody>
      </p:sp>
      <p:pic>
        <p:nvPicPr>
          <p:cNvPr id="4" name="Imagen 3" descr="Image result for universidad javeriana bogota">
            <a:extLst>
              <a:ext uri="{FF2B5EF4-FFF2-40B4-BE49-F238E27FC236}">
                <a16:creationId xmlns:a16="http://schemas.microsoft.com/office/drawing/2014/main" id="{98CC6C19-E6C8-4E69-89DC-4A34CC1ADCB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2565" y="3986486"/>
            <a:ext cx="4166870" cy="1588135"/>
          </a:xfrm>
          <a:prstGeom prst="rect">
            <a:avLst/>
          </a:prstGeom>
          <a:noFill/>
          <a:ln>
            <a:noFill/>
          </a:ln>
        </p:spPr>
      </p:pic>
    </p:spTree>
    <p:extLst>
      <p:ext uri="{BB962C8B-B14F-4D97-AF65-F5344CB8AC3E}">
        <p14:creationId xmlns:p14="http://schemas.microsoft.com/office/powerpoint/2010/main" val="2393307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068530" cy="329882"/>
          </a:xfrm>
          <a:noFill/>
        </p:spPr>
        <p:txBody>
          <a:bodyPr>
            <a:noAutofit/>
          </a:bodyPr>
          <a:lstStyle/>
          <a:p>
            <a:r>
              <a:rPr lang="es-CO" sz="2000" dirty="0"/>
              <a:t>PATRONES</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10</a:t>
            </a:fld>
            <a:endParaRPr lang="es-CO" dirty="0"/>
          </a:p>
        </p:txBody>
      </p:sp>
      <p:sp>
        <p:nvSpPr>
          <p:cNvPr id="11" name="Rectángulo 10">
            <a:extLst>
              <a:ext uri="{FF2B5EF4-FFF2-40B4-BE49-F238E27FC236}">
                <a16:creationId xmlns:a16="http://schemas.microsoft.com/office/drawing/2014/main" id="{BE04FDB8-B5F1-49E3-AA13-6B01140168F4}"/>
              </a:ext>
            </a:extLst>
          </p:cNvPr>
          <p:cNvSpPr/>
          <p:nvPr/>
        </p:nvSpPr>
        <p:spPr>
          <a:xfrm>
            <a:off x="4085823" y="910800"/>
            <a:ext cx="402035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4000" dirty="0">
                <a:solidFill>
                  <a:schemeClr val="tx1"/>
                </a:solidFill>
              </a:rPr>
              <a:t>Modos disponibles</a:t>
            </a:r>
          </a:p>
        </p:txBody>
      </p:sp>
      <p:pic>
        <p:nvPicPr>
          <p:cNvPr id="6" name="Imagen 5">
            <a:extLst>
              <a:ext uri="{FF2B5EF4-FFF2-40B4-BE49-F238E27FC236}">
                <a16:creationId xmlns:a16="http://schemas.microsoft.com/office/drawing/2014/main" id="{4F1A19A3-CDF7-4D16-BEDB-E122F08126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310" y="1651379"/>
            <a:ext cx="9243690" cy="5206621"/>
          </a:xfrm>
          <a:prstGeom prst="rect">
            <a:avLst/>
          </a:prstGeom>
          <a:noFill/>
        </p:spPr>
      </p:pic>
    </p:spTree>
    <p:extLst>
      <p:ext uri="{BB962C8B-B14F-4D97-AF65-F5344CB8AC3E}">
        <p14:creationId xmlns:p14="http://schemas.microsoft.com/office/powerpoint/2010/main" val="234702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11</a:t>
            </a:fld>
            <a:endParaRPr lang="es-CO" dirty="0"/>
          </a:p>
        </p:txBody>
      </p:sp>
      <p:sp>
        <p:nvSpPr>
          <p:cNvPr id="11" name="Rectángulo 10">
            <a:extLst>
              <a:ext uri="{FF2B5EF4-FFF2-40B4-BE49-F238E27FC236}">
                <a16:creationId xmlns:a16="http://schemas.microsoft.com/office/drawing/2014/main" id="{BE04FDB8-B5F1-49E3-AA13-6B01140168F4}"/>
              </a:ext>
            </a:extLst>
          </p:cNvPr>
          <p:cNvSpPr/>
          <p:nvPr/>
        </p:nvSpPr>
        <p:spPr>
          <a:xfrm>
            <a:off x="1140105" y="1227437"/>
            <a:ext cx="10607449"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Partición modal</a:t>
            </a:r>
            <a:br>
              <a:rPr lang="es-CO" sz="4000" dirty="0">
                <a:solidFill>
                  <a:schemeClr val="tx1"/>
                </a:solidFill>
              </a:rPr>
            </a:br>
            <a:r>
              <a:rPr lang="es-CO" sz="3200" dirty="0">
                <a:solidFill>
                  <a:schemeClr val="tx1"/>
                </a:solidFill>
              </a:rPr>
              <a:t>Hacia la U											Desde la U</a:t>
            </a:r>
            <a:endParaRPr lang="es-CO" sz="4000" dirty="0">
              <a:solidFill>
                <a:schemeClr val="tx1"/>
              </a:solidFill>
            </a:endParaRPr>
          </a:p>
        </p:txBody>
      </p:sp>
      <p:pic>
        <p:nvPicPr>
          <p:cNvPr id="7" name="Imagen 6">
            <a:extLst>
              <a:ext uri="{FF2B5EF4-FFF2-40B4-BE49-F238E27FC236}">
                <a16:creationId xmlns:a16="http://schemas.microsoft.com/office/drawing/2014/main" id="{2081026E-C793-493A-A1C7-5AF3C8DB18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76" y="2264986"/>
            <a:ext cx="7200000" cy="4320000"/>
          </a:xfrm>
          <a:prstGeom prst="rect">
            <a:avLst/>
          </a:prstGeom>
          <a:noFill/>
          <a:ln>
            <a:solidFill>
              <a:schemeClr val="bg1"/>
            </a:solidFill>
          </a:ln>
        </p:spPr>
      </p:pic>
      <p:pic>
        <p:nvPicPr>
          <p:cNvPr id="8" name="Imagen 7">
            <a:extLst>
              <a:ext uri="{FF2B5EF4-FFF2-40B4-BE49-F238E27FC236}">
                <a16:creationId xmlns:a16="http://schemas.microsoft.com/office/drawing/2014/main" id="{D64C3B0E-0B6F-4EF3-86F1-54BC9B01581F}"/>
              </a:ext>
            </a:extLst>
          </p:cNvPr>
          <p:cNvPicPr/>
          <p:nvPr/>
        </p:nvPicPr>
        <p:blipFill rotWithShape="1">
          <a:blip r:embed="rId4" cstate="print">
            <a:extLst>
              <a:ext uri="{28A0092B-C50C-407E-A947-70E740481C1C}">
                <a14:useLocalDpi xmlns:a14="http://schemas.microsoft.com/office/drawing/2010/main" val="0"/>
              </a:ext>
            </a:extLst>
          </a:blip>
          <a:srcRect r="33044"/>
          <a:stretch/>
        </p:blipFill>
        <p:spPr bwMode="auto">
          <a:xfrm>
            <a:off x="7784216" y="2264986"/>
            <a:ext cx="3615610" cy="4320000"/>
          </a:xfrm>
          <a:prstGeom prst="rect">
            <a:avLst/>
          </a:prstGeom>
          <a:noFill/>
          <a:ln>
            <a:solidFill>
              <a:schemeClr val="bg1"/>
            </a:solidFill>
          </a:ln>
        </p:spPr>
      </p:pic>
      <p:sp>
        <p:nvSpPr>
          <p:cNvPr id="12" name="Título 1">
            <a:extLst>
              <a:ext uri="{FF2B5EF4-FFF2-40B4-BE49-F238E27FC236}">
                <a16:creationId xmlns:a16="http://schemas.microsoft.com/office/drawing/2014/main" id="{44936362-DA38-46E9-9222-796F926AC8B4}"/>
              </a:ext>
            </a:extLst>
          </p:cNvPr>
          <p:cNvSpPr txBox="1">
            <a:spLocks/>
          </p:cNvSpPr>
          <p:nvPr/>
        </p:nvSpPr>
        <p:spPr bwMode="black">
          <a:xfrm>
            <a:off x="108000" y="108001"/>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spTree>
    <p:extLst>
      <p:ext uri="{BB962C8B-B14F-4D97-AF65-F5344CB8AC3E}">
        <p14:creationId xmlns:p14="http://schemas.microsoft.com/office/powerpoint/2010/main" val="4027980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12</a:t>
            </a:fld>
            <a:endParaRPr lang="es-CO" dirty="0"/>
          </a:p>
        </p:txBody>
      </p:sp>
      <p:sp>
        <p:nvSpPr>
          <p:cNvPr id="11" name="Rectángulo 10">
            <a:extLst>
              <a:ext uri="{FF2B5EF4-FFF2-40B4-BE49-F238E27FC236}">
                <a16:creationId xmlns:a16="http://schemas.microsoft.com/office/drawing/2014/main" id="{BE04FDB8-B5F1-49E3-AA13-6B01140168F4}"/>
              </a:ext>
            </a:extLst>
          </p:cNvPr>
          <p:cNvSpPr/>
          <p:nvPr/>
        </p:nvSpPr>
        <p:spPr>
          <a:xfrm>
            <a:off x="1488000" y="910800"/>
            <a:ext cx="9216000"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Partición modal en Pico y Placa</a:t>
            </a:r>
          </a:p>
        </p:txBody>
      </p:sp>
      <p:pic>
        <p:nvPicPr>
          <p:cNvPr id="7" name="Imagen 6">
            <a:extLst>
              <a:ext uri="{FF2B5EF4-FFF2-40B4-BE49-F238E27FC236}">
                <a16:creationId xmlns:a16="http://schemas.microsoft.com/office/drawing/2014/main" id="{3A80323E-0488-4D0A-B87D-112E93520F4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2884" y="1692322"/>
            <a:ext cx="7946232" cy="5165678"/>
          </a:xfrm>
          <a:prstGeom prst="rect">
            <a:avLst/>
          </a:prstGeom>
          <a:noFill/>
        </p:spPr>
      </p:pic>
      <p:sp>
        <p:nvSpPr>
          <p:cNvPr id="9" name="Título 1">
            <a:extLst>
              <a:ext uri="{FF2B5EF4-FFF2-40B4-BE49-F238E27FC236}">
                <a16:creationId xmlns:a16="http://schemas.microsoft.com/office/drawing/2014/main" id="{406FEC60-6C2D-4FFF-AED6-A9931986A786}"/>
              </a:ext>
            </a:extLst>
          </p:cNvPr>
          <p:cNvSpPr txBox="1">
            <a:spLocks/>
          </p:cNvSpPr>
          <p:nvPr/>
        </p:nvSpPr>
        <p:spPr bwMode="black">
          <a:xfrm>
            <a:off x="108000" y="108001"/>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spTree>
    <p:extLst>
      <p:ext uri="{BB962C8B-B14F-4D97-AF65-F5344CB8AC3E}">
        <p14:creationId xmlns:p14="http://schemas.microsoft.com/office/powerpoint/2010/main" val="3337968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13</a:t>
            </a:fld>
            <a:endParaRPr lang="es-CO" dirty="0"/>
          </a:p>
        </p:txBody>
      </p:sp>
      <p:sp>
        <p:nvSpPr>
          <p:cNvPr id="11" name="Rectángulo 10">
            <a:extLst>
              <a:ext uri="{FF2B5EF4-FFF2-40B4-BE49-F238E27FC236}">
                <a16:creationId xmlns:a16="http://schemas.microsoft.com/office/drawing/2014/main" id="{BE04FDB8-B5F1-49E3-AA13-6B01140168F4}"/>
              </a:ext>
            </a:extLst>
          </p:cNvPr>
          <p:cNvSpPr/>
          <p:nvPr/>
        </p:nvSpPr>
        <p:spPr>
          <a:xfrm>
            <a:off x="1488000" y="910800"/>
            <a:ext cx="9216000"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Hora de llegada y de salida</a:t>
            </a:r>
          </a:p>
        </p:txBody>
      </p:sp>
      <p:pic>
        <p:nvPicPr>
          <p:cNvPr id="6" name="Imagen 5">
            <a:extLst>
              <a:ext uri="{FF2B5EF4-FFF2-40B4-BE49-F238E27FC236}">
                <a16:creationId xmlns:a16="http://schemas.microsoft.com/office/drawing/2014/main" id="{83D8A433-D5A7-4327-BE9F-98B308054ED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92323"/>
            <a:ext cx="12192000" cy="5165678"/>
          </a:xfrm>
          <a:prstGeom prst="rect">
            <a:avLst/>
          </a:prstGeom>
          <a:noFill/>
        </p:spPr>
      </p:pic>
      <p:cxnSp>
        <p:nvCxnSpPr>
          <p:cNvPr id="5" name="Conector recto de flecha 4">
            <a:extLst>
              <a:ext uri="{FF2B5EF4-FFF2-40B4-BE49-F238E27FC236}">
                <a16:creationId xmlns:a16="http://schemas.microsoft.com/office/drawing/2014/main" id="{561FF0D2-880C-4357-8795-BCB27809570C}"/>
              </a:ext>
            </a:extLst>
          </p:cNvPr>
          <p:cNvCxnSpPr>
            <a:cxnSpLocks/>
          </p:cNvCxnSpPr>
          <p:nvPr/>
        </p:nvCxnSpPr>
        <p:spPr>
          <a:xfrm>
            <a:off x="1593733" y="1071260"/>
            <a:ext cx="0" cy="8304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DC83906F-11E1-49A2-8BCD-7CFD4AC4B7BC}"/>
              </a:ext>
            </a:extLst>
          </p:cNvPr>
          <p:cNvCxnSpPr>
            <a:cxnSpLocks/>
          </p:cNvCxnSpPr>
          <p:nvPr/>
        </p:nvCxnSpPr>
        <p:spPr>
          <a:xfrm>
            <a:off x="8594992" y="1989137"/>
            <a:ext cx="0" cy="8304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errar corchete 7">
            <a:extLst>
              <a:ext uri="{FF2B5EF4-FFF2-40B4-BE49-F238E27FC236}">
                <a16:creationId xmlns:a16="http://schemas.microsoft.com/office/drawing/2014/main" id="{02236A73-D52B-45CE-B488-B174F299DC3A}"/>
              </a:ext>
            </a:extLst>
          </p:cNvPr>
          <p:cNvSpPr/>
          <p:nvPr/>
        </p:nvSpPr>
        <p:spPr>
          <a:xfrm rot="16200000">
            <a:off x="8330170" y="2416439"/>
            <a:ext cx="529644" cy="1725760"/>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3" name="Título 1">
            <a:extLst>
              <a:ext uri="{FF2B5EF4-FFF2-40B4-BE49-F238E27FC236}">
                <a16:creationId xmlns:a16="http://schemas.microsoft.com/office/drawing/2014/main" id="{5353EF52-76B5-47AB-89E1-D783C1194D7D}"/>
              </a:ext>
            </a:extLst>
          </p:cNvPr>
          <p:cNvSpPr txBox="1">
            <a:spLocks/>
          </p:cNvSpPr>
          <p:nvPr/>
        </p:nvSpPr>
        <p:spPr bwMode="black">
          <a:xfrm>
            <a:off x="108000" y="108001"/>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spTree>
    <p:extLst>
      <p:ext uri="{BB962C8B-B14F-4D97-AF65-F5344CB8AC3E}">
        <p14:creationId xmlns:p14="http://schemas.microsoft.com/office/powerpoint/2010/main" val="398624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4245695-A35E-45EA-BA12-03F26E308A3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3" y="5627"/>
            <a:ext cx="4680000" cy="6840000"/>
          </a:xfrm>
          <a:prstGeom prst="rect">
            <a:avLst/>
          </a:prstGeom>
          <a:noFill/>
          <a:ln>
            <a:noFill/>
          </a:ln>
        </p:spPr>
      </p:pic>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14</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5061735" y="129804"/>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pic>
        <p:nvPicPr>
          <p:cNvPr id="7" name="Imagen 6">
            <a:extLst>
              <a:ext uri="{FF2B5EF4-FFF2-40B4-BE49-F238E27FC236}">
                <a16:creationId xmlns:a16="http://schemas.microsoft.com/office/drawing/2014/main" id="{1C567D73-1441-4A41-9FC2-72552C3ECBE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7697" y="0"/>
            <a:ext cx="4680000" cy="6840000"/>
          </a:xfrm>
          <a:prstGeom prst="rect">
            <a:avLst/>
          </a:prstGeom>
          <a:noFill/>
          <a:ln>
            <a:noFill/>
          </a:ln>
        </p:spPr>
      </p:pic>
      <p:sp>
        <p:nvSpPr>
          <p:cNvPr id="2" name="Rectángulo 1">
            <a:extLst>
              <a:ext uri="{FF2B5EF4-FFF2-40B4-BE49-F238E27FC236}">
                <a16:creationId xmlns:a16="http://schemas.microsoft.com/office/drawing/2014/main" id="{D089518C-FE21-45A2-953F-17BDA99999F0}"/>
              </a:ext>
            </a:extLst>
          </p:cNvPr>
          <p:cNvSpPr/>
          <p:nvPr/>
        </p:nvSpPr>
        <p:spPr>
          <a:xfrm>
            <a:off x="4660329" y="1808792"/>
            <a:ext cx="2867999" cy="3240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3600" dirty="0">
                <a:solidFill>
                  <a:schemeClr val="tx1"/>
                </a:solidFill>
              </a:rPr>
              <a:t>Orígenes (</a:t>
            </a:r>
            <a:r>
              <a:rPr lang="en-US" sz="3600" dirty="0">
                <a:solidFill>
                  <a:schemeClr val="tx1"/>
                </a:solidFill>
                <a:sym typeface="Wingdings" panose="05000000000000000000" pitchFamily="2" charset="2"/>
              </a:rPr>
              <a:t>)</a:t>
            </a:r>
            <a:r>
              <a:rPr lang="es-CO" sz="3600" dirty="0">
                <a:solidFill>
                  <a:schemeClr val="tx1"/>
                </a:solidFill>
              </a:rPr>
              <a:t> y </a:t>
            </a:r>
            <a:br>
              <a:rPr lang="es-CO" sz="3600" dirty="0">
                <a:solidFill>
                  <a:schemeClr val="tx1"/>
                </a:solidFill>
              </a:rPr>
            </a:br>
            <a:r>
              <a:rPr lang="es-CO" sz="3600" dirty="0">
                <a:solidFill>
                  <a:schemeClr val="tx1"/>
                </a:solidFill>
              </a:rPr>
              <a:t>destinos (</a:t>
            </a:r>
            <a:r>
              <a:rPr lang="es-CO" sz="3600" dirty="0">
                <a:solidFill>
                  <a:schemeClr val="tx1"/>
                </a:solidFill>
                <a:sym typeface="Wingdings" panose="05000000000000000000" pitchFamily="2" charset="2"/>
              </a:rPr>
              <a:t>)</a:t>
            </a:r>
            <a:r>
              <a:rPr lang="es-CO" sz="3600" dirty="0">
                <a:solidFill>
                  <a:schemeClr val="tx1"/>
                </a:solidFill>
              </a:rPr>
              <a:t> </a:t>
            </a:r>
            <a:br>
              <a:rPr lang="es-CO" sz="3600" dirty="0">
                <a:solidFill>
                  <a:schemeClr val="tx1"/>
                </a:solidFill>
              </a:rPr>
            </a:br>
            <a:r>
              <a:rPr lang="es-CO" sz="1600" dirty="0">
                <a:solidFill>
                  <a:schemeClr val="tx1"/>
                </a:solidFill>
              </a:rPr>
              <a:t>(10,9% diferentes a “Su casa”) </a:t>
            </a:r>
            <a:endParaRPr lang="es-CO" sz="3600" dirty="0">
              <a:solidFill>
                <a:schemeClr val="tx1"/>
              </a:solidFill>
            </a:endParaRPr>
          </a:p>
        </p:txBody>
      </p:sp>
    </p:spTree>
    <p:extLst>
      <p:ext uri="{BB962C8B-B14F-4D97-AF65-F5344CB8AC3E}">
        <p14:creationId xmlns:p14="http://schemas.microsoft.com/office/powerpoint/2010/main" val="2841305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15</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5061735" y="129804"/>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sp>
        <p:nvSpPr>
          <p:cNvPr id="2" name="Rectángulo 1">
            <a:extLst>
              <a:ext uri="{FF2B5EF4-FFF2-40B4-BE49-F238E27FC236}">
                <a16:creationId xmlns:a16="http://schemas.microsoft.com/office/drawing/2014/main" id="{D089518C-FE21-45A2-953F-17BDA99999F0}"/>
              </a:ext>
            </a:extLst>
          </p:cNvPr>
          <p:cNvSpPr/>
          <p:nvPr/>
        </p:nvSpPr>
        <p:spPr>
          <a:xfrm>
            <a:off x="4644000" y="1735313"/>
            <a:ext cx="2867999" cy="3387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3600" dirty="0">
                <a:solidFill>
                  <a:schemeClr val="tx1"/>
                </a:solidFill>
              </a:rPr>
              <a:t>Densidad de orígenes (</a:t>
            </a:r>
            <a:r>
              <a:rPr lang="en-US" sz="3600" dirty="0">
                <a:solidFill>
                  <a:schemeClr val="tx1"/>
                </a:solidFill>
                <a:sym typeface="Wingdings" panose="05000000000000000000" pitchFamily="2" charset="2"/>
              </a:rPr>
              <a:t>)</a:t>
            </a:r>
            <a:r>
              <a:rPr lang="es-CO" sz="3600" dirty="0">
                <a:solidFill>
                  <a:schemeClr val="tx1"/>
                </a:solidFill>
              </a:rPr>
              <a:t> y </a:t>
            </a:r>
            <a:br>
              <a:rPr lang="es-CO" sz="3600" dirty="0">
                <a:solidFill>
                  <a:schemeClr val="tx1"/>
                </a:solidFill>
              </a:rPr>
            </a:br>
            <a:r>
              <a:rPr lang="es-CO" sz="3600" dirty="0">
                <a:solidFill>
                  <a:schemeClr val="tx1"/>
                </a:solidFill>
              </a:rPr>
              <a:t>destinos (</a:t>
            </a:r>
            <a:r>
              <a:rPr lang="es-CO" sz="3600" dirty="0">
                <a:solidFill>
                  <a:schemeClr val="tx1"/>
                </a:solidFill>
                <a:sym typeface="Wingdings" panose="05000000000000000000" pitchFamily="2" charset="2"/>
              </a:rPr>
              <a:t>)</a:t>
            </a:r>
            <a:endParaRPr lang="es-CO" sz="3600" dirty="0">
              <a:solidFill>
                <a:schemeClr val="tx1"/>
              </a:solidFill>
            </a:endParaRPr>
          </a:p>
        </p:txBody>
      </p:sp>
      <p:pic>
        <p:nvPicPr>
          <p:cNvPr id="5" name="Imagen 4">
            <a:extLst>
              <a:ext uri="{FF2B5EF4-FFF2-40B4-BE49-F238E27FC236}">
                <a16:creationId xmlns:a16="http://schemas.microsoft.com/office/drawing/2014/main" id="{97AADA03-B0C7-496C-AB78-51AB2A26121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397697" y="0"/>
            <a:ext cx="4680000" cy="6840000"/>
          </a:xfrm>
          <a:prstGeom prst="rect">
            <a:avLst/>
          </a:prstGeom>
        </p:spPr>
      </p:pic>
      <p:pic>
        <p:nvPicPr>
          <p:cNvPr id="10" name="Imagen 9">
            <a:extLst>
              <a:ext uri="{FF2B5EF4-FFF2-40B4-BE49-F238E27FC236}">
                <a16:creationId xmlns:a16="http://schemas.microsoft.com/office/drawing/2014/main" id="{C7A108C3-4344-487A-A192-30CE235E87A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14303" y="0"/>
            <a:ext cx="4680000" cy="6840000"/>
          </a:xfrm>
          <a:prstGeom prst="rect">
            <a:avLst/>
          </a:prstGeom>
        </p:spPr>
      </p:pic>
    </p:spTree>
    <p:extLst>
      <p:ext uri="{BB962C8B-B14F-4D97-AF65-F5344CB8AC3E}">
        <p14:creationId xmlns:p14="http://schemas.microsoft.com/office/powerpoint/2010/main" val="354997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16</a:t>
            </a:fld>
            <a:endParaRPr lang="es-CO" dirty="0"/>
          </a:p>
        </p:txBody>
      </p:sp>
      <p:pic>
        <p:nvPicPr>
          <p:cNvPr id="12" name="Imagen 11">
            <a:extLst>
              <a:ext uri="{FF2B5EF4-FFF2-40B4-BE49-F238E27FC236}">
                <a16:creationId xmlns:a16="http://schemas.microsoft.com/office/drawing/2014/main" id="{F9F6B666-7A99-41D4-8843-096C974839D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397696" y="0"/>
            <a:ext cx="4680000" cy="6840000"/>
          </a:xfrm>
          <a:prstGeom prst="rect">
            <a:avLst/>
          </a:prstGeom>
        </p:spPr>
      </p:pic>
      <p:pic>
        <p:nvPicPr>
          <p:cNvPr id="5" name="Imagen 4">
            <a:extLst>
              <a:ext uri="{FF2B5EF4-FFF2-40B4-BE49-F238E27FC236}">
                <a16:creationId xmlns:a16="http://schemas.microsoft.com/office/drawing/2014/main" id="{78B173E3-64E9-40CE-B952-30F6904E45E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14304" y="0"/>
            <a:ext cx="4680000" cy="6840000"/>
          </a:xfrm>
          <a:prstGeom prst="rect">
            <a:avLst/>
          </a:prstGeom>
        </p:spPr>
      </p:pic>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420039" y="267060"/>
            <a:ext cx="2068530" cy="329882"/>
          </a:xfrm>
          <a:prstGeom prst="rect">
            <a:avLst/>
          </a:prstGeom>
          <a:solidFill>
            <a:schemeClr val="accent6">
              <a:lumMod val="20000"/>
              <a:lumOff val="80000"/>
            </a:schemeClr>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Bici</a:t>
            </a:r>
          </a:p>
        </p:txBody>
      </p:sp>
      <p:sp>
        <p:nvSpPr>
          <p:cNvPr id="2" name="Rectángulo 1">
            <a:extLst>
              <a:ext uri="{FF2B5EF4-FFF2-40B4-BE49-F238E27FC236}">
                <a16:creationId xmlns:a16="http://schemas.microsoft.com/office/drawing/2014/main" id="{D089518C-FE21-45A2-953F-17BDA99999F0}"/>
              </a:ext>
            </a:extLst>
          </p:cNvPr>
          <p:cNvSpPr/>
          <p:nvPr/>
        </p:nvSpPr>
        <p:spPr>
          <a:xfrm>
            <a:off x="4644000" y="1262130"/>
            <a:ext cx="2867999" cy="3709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3600" dirty="0">
                <a:solidFill>
                  <a:schemeClr val="tx1"/>
                </a:solidFill>
              </a:rPr>
              <a:t>Orígenes por modo</a:t>
            </a:r>
          </a:p>
        </p:txBody>
      </p:sp>
      <p:sp>
        <p:nvSpPr>
          <p:cNvPr id="10" name="Título 1">
            <a:extLst>
              <a:ext uri="{FF2B5EF4-FFF2-40B4-BE49-F238E27FC236}">
                <a16:creationId xmlns:a16="http://schemas.microsoft.com/office/drawing/2014/main" id="{668FB673-60DD-4995-93D2-AF5C6612CCAF}"/>
              </a:ext>
            </a:extLst>
          </p:cNvPr>
          <p:cNvSpPr txBox="1">
            <a:spLocks/>
          </p:cNvSpPr>
          <p:nvPr/>
        </p:nvSpPr>
        <p:spPr bwMode="black">
          <a:xfrm>
            <a:off x="8703431" y="227188"/>
            <a:ext cx="2068530" cy="329882"/>
          </a:xfrm>
          <a:prstGeom prst="rect">
            <a:avLst/>
          </a:prstGeom>
          <a:solidFill>
            <a:schemeClr val="accent6">
              <a:lumMod val="20000"/>
              <a:lumOff val="80000"/>
            </a:schemeClr>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A PIE</a:t>
            </a:r>
          </a:p>
        </p:txBody>
      </p:sp>
    </p:spTree>
    <p:extLst>
      <p:ext uri="{BB962C8B-B14F-4D97-AF65-F5344CB8AC3E}">
        <p14:creationId xmlns:p14="http://schemas.microsoft.com/office/powerpoint/2010/main" val="3216646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17</a:t>
            </a:fld>
            <a:endParaRPr lang="es-CO" dirty="0"/>
          </a:p>
        </p:txBody>
      </p:sp>
      <p:pic>
        <p:nvPicPr>
          <p:cNvPr id="7" name="Imagen 6">
            <a:extLst>
              <a:ext uri="{FF2B5EF4-FFF2-40B4-BE49-F238E27FC236}">
                <a16:creationId xmlns:a16="http://schemas.microsoft.com/office/drawing/2014/main" id="{2721299B-0109-4212-AD14-AF69D3C42AF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397696" y="0"/>
            <a:ext cx="4680000" cy="6840000"/>
          </a:xfrm>
          <a:prstGeom prst="rect">
            <a:avLst/>
          </a:prstGeom>
        </p:spPr>
      </p:pic>
      <p:pic>
        <p:nvPicPr>
          <p:cNvPr id="5" name="Imagen 4">
            <a:extLst>
              <a:ext uri="{FF2B5EF4-FFF2-40B4-BE49-F238E27FC236}">
                <a16:creationId xmlns:a16="http://schemas.microsoft.com/office/drawing/2014/main" id="{447AA312-0F84-44B4-8C4B-753BEC279CF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14303" y="18000"/>
            <a:ext cx="4680000" cy="6840000"/>
          </a:xfrm>
          <a:prstGeom prst="rect">
            <a:avLst/>
          </a:prstGeom>
        </p:spPr>
      </p:pic>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383003" y="81739"/>
            <a:ext cx="3859615" cy="363370"/>
          </a:xfrm>
          <a:prstGeom prst="rect">
            <a:avLst/>
          </a:prstGeom>
          <a:solidFill>
            <a:schemeClr val="accent6">
              <a:lumMod val="20000"/>
              <a:lumOff val="80000"/>
            </a:schemeClr>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TRANSPORTE PÚBLICO</a:t>
            </a:r>
          </a:p>
        </p:txBody>
      </p:sp>
      <p:sp>
        <p:nvSpPr>
          <p:cNvPr id="2" name="Rectángulo 1">
            <a:extLst>
              <a:ext uri="{FF2B5EF4-FFF2-40B4-BE49-F238E27FC236}">
                <a16:creationId xmlns:a16="http://schemas.microsoft.com/office/drawing/2014/main" id="{D089518C-FE21-45A2-953F-17BDA99999F0}"/>
              </a:ext>
            </a:extLst>
          </p:cNvPr>
          <p:cNvSpPr/>
          <p:nvPr/>
        </p:nvSpPr>
        <p:spPr>
          <a:xfrm>
            <a:off x="4644000" y="1262130"/>
            <a:ext cx="2867999" cy="3709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3600" dirty="0">
                <a:solidFill>
                  <a:schemeClr val="tx1"/>
                </a:solidFill>
              </a:rPr>
              <a:t>Orígenes por modo</a:t>
            </a:r>
          </a:p>
        </p:txBody>
      </p:sp>
      <p:sp>
        <p:nvSpPr>
          <p:cNvPr id="10" name="Título 1">
            <a:extLst>
              <a:ext uri="{FF2B5EF4-FFF2-40B4-BE49-F238E27FC236}">
                <a16:creationId xmlns:a16="http://schemas.microsoft.com/office/drawing/2014/main" id="{668FB673-60DD-4995-93D2-AF5C6612CCAF}"/>
              </a:ext>
            </a:extLst>
          </p:cNvPr>
          <p:cNvSpPr txBox="1">
            <a:spLocks/>
          </p:cNvSpPr>
          <p:nvPr/>
        </p:nvSpPr>
        <p:spPr bwMode="black">
          <a:xfrm>
            <a:off x="8550824" y="81739"/>
            <a:ext cx="2573858" cy="365760"/>
          </a:xfrm>
          <a:prstGeom prst="rect">
            <a:avLst/>
          </a:prstGeom>
          <a:solidFill>
            <a:schemeClr val="accent6">
              <a:lumMod val="20000"/>
              <a:lumOff val="80000"/>
            </a:schemeClr>
          </a:solid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MOTORIZADO</a:t>
            </a:r>
          </a:p>
        </p:txBody>
      </p:sp>
    </p:spTree>
    <p:extLst>
      <p:ext uri="{BB962C8B-B14F-4D97-AF65-F5344CB8AC3E}">
        <p14:creationId xmlns:p14="http://schemas.microsoft.com/office/powerpoint/2010/main" val="1137104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18</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pic>
        <p:nvPicPr>
          <p:cNvPr id="9" name="Imagen 8">
            <a:extLst>
              <a:ext uri="{FF2B5EF4-FFF2-40B4-BE49-F238E27FC236}">
                <a16:creationId xmlns:a16="http://schemas.microsoft.com/office/drawing/2014/main" id="{8627F7C0-9858-4935-A1DF-7139E6C92E2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86279"/>
            <a:ext cx="5400000" cy="3600000"/>
          </a:xfrm>
          <a:prstGeom prst="rect">
            <a:avLst/>
          </a:prstGeom>
          <a:noFill/>
        </p:spPr>
      </p:pic>
      <p:pic>
        <p:nvPicPr>
          <p:cNvPr id="10" name="Imagen 9">
            <a:extLst>
              <a:ext uri="{FF2B5EF4-FFF2-40B4-BE49-F238E27FC236}">
                <a16:creationId xmlns:a16="http://schemas.microsoft.com/office/drawing/2014/main" id="{CEB97128-4B8A-4975-A498-4384B625E4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792000" y="1986279"/>
            <a:ext cx="5400000" cy="3600000"/>
          </a:xfrm>
          <a:prstGeom prst="rect">
            <a:avLst/>
          </a:prstGeom>
          <a:noFill/>
        </p:spPr>
      </p:pic>
      <p:sp>
        <p:nvSpPr>
          <p:cNvPr id="11" name="Rectángulo 10">
            <a:extLst>
              <a:ext uri="{FF2B5EF4-FFF2-40B4-BE49-F238E27FC236}">
                <a16:creationId xmlns:a16="http://schemas.microsoft.com/office/drawing/2014/main" id="{9E967453-DCDA-4CEE-85D3-051BD7F6D3C9}"/>
              </a:ext>
            </a:extLst>
          </p:cNvPr>
          <p:cNvSpPr/>
          <p:nvPr/>
        </p:nvSpPr>
        <p:spPr>
          <a:xfrm>
            <a:off x="-122620" y="1146220"/>
            <a:ext cx="5645239" cy="734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3600" dirty="0">
                <a:solidFill>
                  <a:schemeClr val="tx1"/>
                </a:solidFill>
              </a:rPr>
              <a:t>Frecuencia de uso de la bici</a:t>
            </a:r>
          </a:p>
        </p:txBody>
      </p:sp>
      <p:sp>
        <p:nvSpPr>
          <p:cNvPr id="12" name="Rectángulo 11">
            <a:extLst>
              <a:ext uri="{FF2B5EF4-FFF2-40B4-BE49-F238E27FC236}">
                <a16:creationId xmlns:a16="http://schemas.microsoft.com/office/drawing/2014/main" id="{9C29B47F-E2FD-49F3-A3E1-FCB5F4F665DD}"/>
              </a:ext>
            </a:extLst>
          </p:cNvPr>
          <p:cNvSpPr/>
          <p:nvPr/>
        </p:nvSpPr>
        <p:spPr>
          <a:xfrm>
            <a:off x="7008794" y="1015964"/>
            <a:ext cx="4966411" cy="994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dirty="0">
                <a:solidFill>
                  <a:schemeClr val="tx1"/>
                </a:solidFill>
              </a:rPr>
              <a:t>Disponibilidad de bici en buen estado</a:t>
            </a:r>
          </a:p>
        </p:txBody>
      </p:sp>
    </p:spTree>
    <p:extLst>
      <p:ext uri="{BB962C8B-B14F-4D97-AF65-F5344CB8AC3E}">
        <p14:creationId xmlns:p14="http://schemas.microsoft.com/office/powerpoint/2010/main" val="1796500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19</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sp>
        <p:nvSpPr>
          <p:cNvPr id="11" name="Rectángulo 10">
            <a:extLst>
              <a:ext uri="{FF2B5EF4-FFF2-40B4-BE49-F238E27FC236}">
                <a16:creationId xmlns:a16="http://schemas.microsoft.com/office/drawing/2014/main" id="{9E967453-DCDA-4CEE-85D3-051BD7F6D3C9}"/>
              </a:ext>
            </a:extLst>
          </p:cNvPr>
          <p:cNvSpPr/>
          <p:nvPr/>
        </p:nvSpPr>
        <p:spPr>
          <a:xfrm>
            <a:off x="-122620" y="1146220"/>
            <a:ext cx="5645239" cy="734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3600" dirty="0">
                <a:solidFill>
                  <a:schemeClr val="tx1"/>
                </a:solidFill>
              </a:rPr>
              <a:t>Frecuencia de uso vehículo</a:t>
            </a:r>
          </a:p>
        </p:txBody>
      </p:sp>
      <p:sp>
        <p:nvSpPr>
          <p:cNvPr id="12" name="Rectángulo 11">
            <a:extLst>
              <a:ext uri="{FF2B5EF4-FFF2-40B4-BE49-F238E27FC236}">
                <a16:creationId xmlns:a16="http://schemas.microsoft.com/office/drawing/2014/main" id="{9C29B47F-E2FD-49F3-A3E1-FCB5F4F665DD}"/>
              </a:ext>
            </a:extLst>
          </p:cNvPr>
          <p:cNvSpPr/>
          <p:nvPr/>
        </p:nvSpPr>
        <p:spPr>
          <a:xfrm>
            <a:off x="7008793" y="1146220"/>
            <a:ext cx="4966411" cy="734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s-CO" sz="3600" dirty="0">
                <a:solidFill>
                  <a:schemeClr val="tx1"/>
                </a:solidFill>
              </a:rPr>
              <a:t>Dinero en parqueo al día</a:t>
            </a:r>
          </a:p>
        </p:txBody>
      </p:sp>
      <p:pic>
        <p:nvPicPr>
          <p:cNvPr id="13" name="Imagen 12">
            <a:extLst>
              <a:ext uri="{FF2B5EF4-FFF2-40B4-BE49-F238E27FC236}">
                <a16:creationId xmlns:a16="http://schemas.microsoft.com/office/drawing/2014/main" id="{57665528-30CE-454F-8472-1B1D264DFAF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2111780"/>
            <a:ext cx="5804847" cy="3600000"/>
          </a:xfrm>
          <a:prstGeom prst="rect">
            <a:avLst/>
          </a:prstGeom>
          <a:noFill/>
        </p:spPr>
      </p:pic>
      <p:pic>
        <p:nvPicPr>
          <p:cNvPr id="14" name="Imagen 13">
            <a:extLst>
              <a:ext uri="{FF2B5EF4-FFF2-40B4-BE49-F238E27FC236}">
                <a16:creationId xmlns:a16="http://schemas.microsoft.com/office/drawing/2014/main" id="{2B9F3A1D-67AA-47C9-AFFA-109FB9C46A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87152" y="2115746"/>
            <a:ext cx="5804847" cy="3600000"/>
          </a:xfrm>
          <a:prstGeom prst="rect">
            <a:avLst/>
          </a:prstGeom>
          <a:noFill/>
        </p:spPr>
      </p:pic>
    </p:spTree>
    <p:extLst>
      <p:ext uri="{BB962C8B-B14F-4D97-AF65-F5344CB8AC3E}">
        <p14:creationId xmlns:p14="http://schemas.microsoft.com/office/powerpoint/2010/main" val="3344498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261713" cy="329882"/>
          </a:xfrm>
          <a:noFill/>
        </p:spPr>
        <p:txBody>
          <a:bodyPr>
            <a:noAutofit/>
          </a:bodyPr>
          <a:lstStyle/>
          <a:p>
            <a:r>
              <a:rPr lang="es-CO" sz="2000" dirty="0"/>
              <a:t>CONTENIDO</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880056" y="727013"/>
            <a:ext cx="10431887" cy="562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es-CO" sz="3200" dirty="0">
                <a:solidFill>
                  <a:schemeClr val="tx1"/>
                </a:solidFill>
              </a:rPr>
              <a:t>La encuesta</a:t>
            </a:r>
          </a:p>
          <a:p>
            <a:pPr marL="342900" indent="-342900" algn="just">
              <a:lnSpc>
                <a:spcPct val="150000"/>
              </a:lnSpc>
              <a:buAutoNum type="arabicPeriod"/>
            </a:pPr>
            <a:r>
              <a:rPr lang="es-CO" sz="3200" dirty="0">
                <a:solidFill>
                  <a:schemeClr val="tx1"/>
                </a:solidFill>
              </a:rPr>
              <a:t>Caracterización de la muestra</a:t>
            </a:r>
          </a:p>
          <a:p>
            <a:pPr marL="342900" indent="-342900" algn="just">
              <a:lnSpc>
                <a:spcPct val="150000"/>
              </a:lnSpc>
              <a:buAutoNum type="arabicPeriod"/>
            </a:pPr>
            <a:r>
              <a:rPr lang="es-CO" sz="3200" dirty="0">
                <a:solidFill>
                  <a:schemeClr val="tx1"/>
                </a:solidFill>
              </a:rPr>
              <a:t>Patrones de movilidad</a:t>
            </a:r>
          </a:p>
          <a:p>
            <a:pPr marL="342900" indent="-342900" algn="just">
              <a:lnSpc>
                <a:spcPct val="150000"/>
              </a:lnSpc>
              <a:buAutoNum type="arabicPeriod"/>
            </a:pPr>
            <a:r>
              <a:rPr lang="es-CO" sz="3200" dirty="0">
                <a:solidFill>
                  <a:schemeClr val="tx1"/>
                </a:solidFill>
              </a:rPr>
              <a:t>Análisis de los patrones</a:t>
            </a:r>
          </a:p>
          <a:p>
            <a:pPr marL="342900" indent="-342900" algn="just">
              <a:lnSpc>
                <a:spcPct val="150000"/>
              </a:lnSpc>
              <a:buAutoNum type="arabicPeriod"/>
            </a:pPr>
            <a:r>
              <a:rPr lang="es-CO" sz="3200" dirty="0">
                <a:solidFill>
                  <a:schemeClr val="tx1"/>
                </a:solidFill>
              </a:rPr>
              <a:t>Preferencias</a:t>
            </a:r>
          </a:p>
          <a:p>
            <a:pPr marL="342900" indent="-342900" algn="just">
              <a:lnSpc>
                <a:spcPct val="150000"/>
              </a:lnSpc>
              <a:buAutoNum type="arabicPeriod"/>
            </a:pPr>
            <a:r>
              <a:rPr lang="es-CO" sz="3200" dirty="0">
                <a:solidFill>
                  <a:schemeClr val="tx1"/>
                </a:solidFill>
              </a:rPr>
              <a:t>Infraestructura</a:t>
            </a:r>
          </a:p>
          <a:p>
            <a:pPr marL="342900" indent="-342900" algn="just">
              <a:lnSpc>
                <a:spcPct val="150000"/>
              </a:lnSpc>
              <a:buAutoNum type="arabicPeriod"/>
            </a:pPr>
            <a:r>
              <a:rPr lang="es-CO" sz="3200" dirty="0">
                <a:solidFill>
                  <a:schemeClr val="tx1"/>
                </a:solidFill>
              </a:rPr>
              <a:t>Indicadores</a:t>
            </a:r>
          </a:p>
          <a:p>
            <a:pPr marL="342900" indent="-342900" algn="just">
              <a:lnSpc>
                <a:spcPct val="150000"/>
              </a:lnSpc>
              <a:buAutoNum type="arabicPeriod"/>
            </a:pPr>
            <a:r>
              <a:rPr lang="es-CO" sz="3200" dirty="0">
                <a:solidFill>
                  <a:schemeClr val="tx1"/>
                </a:solidFill>
              </a:rPr>
              <a:t>Estrategias</a:t>
            </a:r>
          </a:p>
        </p:txBody>
      </p:sp>
    </p:spTree>
    <p:extLst>
      <p:ext uri="{BB962C8B-B14F-4D97-AF65-F5344CB8AC3E}">
        <p14:creationId xmlns:p14="http://schemas.microsoft.com/office/powerpoint/2010/main" val="1425609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20</a:t>
            </a:fld>
            <a:endParaRPr lang="es-CO" dirty="0"/>
          </a:p>
        </p:txBody>
      </p:sp>
      <p:sp>
        <p:nvSpPr>
          <p:cNvPr id="15" name="Rectángulo 14">
            <a:extLst>
              <a:ext uri="{FF2B5EF4-FFF2-40B4-BE49-F238E27FC236}">
                <a16:creationId xmlns:a16="http://schemas.microsoft.com/office/drawing/2014/main" id="{4366349B-1F65-4BF4-A40A-F58F5BFB41D2}"/>
              </a:ext>
            </a:extLst>
          </p:cNvPr>
          <p:cNvSpPr/>
          <p:nvPr/>
        </p:nvSpPr>
        <p:spPr>
          <a:xfrm>
            <a:off x="1488000" y="613023"/>
            <a:ext cx="9216000"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Acompañantes en vehículos particulares</a:t>
            </a:r>
          </a:p>
        </p:txBody>
      </p:sp>
      <p:sp>
        <p:nvSpPr>
          <p:cNvPr id="6" name="Título 1">
            <a:extLst>
              <a:ext uri="{FF2B5EF4-FFF2-40B4-BE49-F238E27FC236}">
                <a16:creationId xmlns:a16="http://schemas.microsoft.com/office/drawing/2014/main" id="{6BA9E60D-8C78-414A-92B5-CA6B5E935E0E}"/>
              </a:ext>
            </a:extLst>
          </p:cNvPr>
          <p:cNvSpPr txBox="1">
            <a:spLocks/>
          </p:cNvSpPr>
          <p:nvPr/>
        </p:nvSpPr>
        <p:spPr bwMode="black">
          <a:xfrm>
            <a:off x="108000" y="120880"/>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pic>
        <p:nvPicPr>
          <p:cNvPr id="10" name="Imagen 9">
            <a:extLst>
              <a:ext uri="{FF2B5EF4-FFF2-40B4-BE49-F238E27FC236}">
                <a16:creationId xmlns:a16="http://schemas.microsoft.com/office/drawing/2014/main" id="{6FDC132B-CC88-4487-9597-2F06F1BAC9A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9576" y="1577975"/>
            <a:ext cx="8612965" cy="5127171"/>
          </a:xfrm>
          <a:prstGeom prst="rect">
            <a:avLst/>
          </a:prstGeom>
          <a:noFill/>
        </p:spPr>
      </p:pic>
      <p:sp>
        <p:nvSpPr>
          <p:cNvPr id="2" name="Rectángulo 1">
            <a:extLst>
              <a:ext uri="{FF2B5EF4-FFF2-40B4-BE49-F238E27FC236}">
                <a16:creationId xmlns:a16="http://schemas.microsoft.com/office/drawing/2014/main" id="{36DA0181-3D5E-4E5E-8FDA-BA735C26D3D1}"/>
              </a:ext>
            </a:extLst>
          </p:cNvPr>
          <p:cNvSpPr/>
          <p:nvPr/>
        </p:nvSpPr>
        <p:spPr>
          <a:xfrm>
            <a:off x="9287948" y="2981009"/>
            <a:ext cx="2614476" cy="25870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400" dirty="0">
                <a:solidFill>
                  <a:schemeClr val="tx1"/>
                </a:solidFill>
              </a:rPr>
              <a:t> 2,0 </a:t>
            </a:r>
          </a:p>
          <a:p>
            <a:pPr algn="ctr"/>
            <a:endParaRPr lang="es-CO" sz="4400" dirty="0">
              <a:solidFill>
                <a:schemeClr val="tx1"/>
              </a:solidFill>
            </a:endParaRPr>
          </a:p>
          <a:p>
            <a:pPr algn="ctr"/>
            <a:r>
              <a:rPr lang="es-CO" sz="4400" dirty="0">
                <a:solidFill>
                  <a:schemeClr val="tx1"/>
                </a:solidFill>
              </a:rPr>
              <a:t>1</a:t>
            </a:r>
          </a:p>
        </p:txBody>
      </p:sp>
      <p:sp>
        <p:nvSpPr>
          <p:cNvPr id="5" name="Rectángulo 4">
            <a:extLst>
              <a:ext uri="{FF2B5EF4-FFF2-40B4-BE49-F238E27FC236}">
                <a16:creationId xmlns:a16="http://schemas.microsoft.com/office/drawing/2014/main" id="{4C16B909-2384-4E6B-BA30-0C8360B58889}"/>
              </a:ext>
            </a:extLst>
          </p:cNvPr>
          <p:cNvSpPr/>
          <p:nvPr/>
        </p:nvSpPr>
        <p:spPr>
          <a:xfrm>
            <a:off x="9111343" y="1577975"/>
            <a:ext cx="3080657" cy="1362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solidFill>
                  <a:schemeClr val="tx1"/>
                </a:solidFill>
              </a:rPr>
              <a:t>Ocupación promedio hacia la </a:t>
            </a:r>
            <a:r>
              <a:rPr lang="es-CO" sz="2800" dirty="0" err="1">
                <a:solidFill>
                  <a:schemeClr val="tx1"/>
                </a:solidFill>
              </a:rPr>
              <a:t>Univerisidad</a:t>
            </a:r>
            <a:endParaRPr lang="es-CO" sz="2800" dirty="0">
              <a:solidFill>
                <a:schemeClr val="tx1"/>
              </a:solidFill>
            </a:endParaRPr>
          </a:p>
        </p:txBody>
      </p:sp>
      <p:sp>
        <p:nvSpPr>
          <p:cNvPr id="13" name="Rectángulo 12">
            <a:extLst>
              <a:ext uri="{FF2B5EF4-FFF2-40B4-BE49-F238E27FC236}">
                <a16:creationId xmlns:a16="http://schemas.microsoft.com/office/drawing/2014/main" id="{8507F733-B67C-4A12-A9B3-A29C6324ED46}"/>
              </a:ext>
            </a:extLst>
          </p:cNvPr>
          <p:cNvSpPr/>
          <p:nvPr/>
        </p:nvSpPr>
        <p:spPr>
          <a:xfrm>
            <a:off x="5459104" y="2188582"/>
            <a:ext cx="3190603" cy="898286"/>
          </a:xfrm>
          <a:prstGeom prst="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dirty="0">
                <a:solidFill>
                  <a:schemeClr val="tx1"/>
                </a:solidFill>
              </a:rPr>
              <a:t>2,1 en promedio</a:t>
            </a:r>
          </a:p>
        </p:txBody>
      </p:sp>
      <p:pic>
        <p:nvPicPr>
          <p:cNvPr id="17" name="Gráfico 16" descr="Advertencia">
            <a:extLst>
              <a:ext uri="{FF2B5EF4-FFF2-40B4-BE49-F238E27FC236}">
                <a16:creationId xmlns:a16="http://schemas.microsoft.com/office/drawing/2014/main" id="{44E841B6-EC64-4163-A52D-E45F9E219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61941" y="3943545"/>
            <a:ext cx="661961" cy="661961"/>
          </a:xfrm>
          <a:prstGeom prst="rect">
            <a:avLst/>
          </a:prstGeom>
        </p:spPr>
      </p:pic>
      <p:sp>
        <p:nvSpPr>
          <p:cNvPr id="18" name="Flecha: hacia abajo 17">
            <a:extLst>
              <a:ext uri="{FF2B5EF4-FFF2-40B4-BE49-F238E27FC236}">
                <a16:creationId xmlns:a16="http://schemas.microsoft.com/office/drawing/2014/main" id="{27C9E311-9626-4B94-B575-DAA46572A19D}"/>
              </a:ext>
            </a:extLst>
          </p:cNvPr>
          <p:cNvSpPr/>
          <p:nvPr/>
        </p:nvSpPr>
        <p:spPr>
          <a:xfrm>
            <a:off x="10385242" y="3983658"/>
            <a:ext cx="419145" cy="58173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101216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21</a:t>
            </a:fld>
            <a:endParaRPr lang="es-CO" dirty="0"/>
          </a:p>
        </p:txBody>
      </p:sp>
      <p:sp>
        <p:nvSpPr>
          <p:cNvPr id="15" name="Rectángulo 14">
            <a:extLst>
              <a:ext uri="{FF2B5EF4-FFF2-40B4-BE49-F238E27FC236}">
                <a16:creationId xmlns:a16="http://schemas.microsoft.com/office/drawing/2014/main" id="{4366349B-1F65-4BF4-A40A-F58F5BFB41D2}"/>
              </a:ext>
            </a:extLst>
          </p:cNvPr>
          <p:cNvSpPr/>
          <p:nvPr/>
        </p:nvSpPr>
        <p:spPr>
          <a:xfrm>
            <a:off x="1494638" y="734591"/>
            <a:ext cx="9216000"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Transbordos en Transporte Público</a:t>
            </a:r>
          </a:p>
        </p:txBody>
      </p:sp>
      <p:sp>
        <p:nvSpPr>
          <p:cNvPr id="6" name="Título 1">
            <a:extLst>
              <a:ext uri="{FF2B5EF4-FFF2-40B4-BE49-F238E27FC236}">
                <a16:creationId xmlns:a16="http://schemas.microsoft.com/office/drawing/2014/main" id="{6BA9E60D-8C78-414A-92B5-CA6B5E935E0E}"/>
              </a:ext>
            </a:extLst>
          </p:cNvPr>
          <p:cNvSpPr txBox="1">
            <a:spLocks/>
          </p:cNvSpPr>
          <p:nvPr/>
        </p:nvSpPr>
        <p:spPr bwMode="black">
          <a:xfrm>
            <a:off x="108000" y="120880"/>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pic>
        <p:nvPicPr>
          <p:cNvPr id="9" name="Imagen 8">
            <a:extLst>
              <a:ext uri="{FF2B5EF4-FFF2-40B4-BE49-F238E27FC236}">
                <a16:creationId xmlns:a16="http://schemas.microsoft.com/office/drawing/2014/main" id="{296ED972-B1D8-4F2D-8C8F-C2960846C9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74638" y="1528792"/>
            <a:ext cx="8856000" cy="5256000"/>
          </a:xfrm>
          <a:prstGeom prst="rect">
            <a:avLst/>
          </a:prstGeom>
          <a:noFill/>
        </p:spPr>
      </p:pic>
    </p:spTree>
    <p:extLst>
      <p:ext uri="{BB962C8B-B14F-4D97-AF65-F5344CB8AC3E}">
        <p14:creationId xmlns:p14="http://schemas.microsoft.com/office/powerpoint/2010/main" val="1948154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261713" cy="329882"/>
          </a:xfrm>
          <a:noFill/>
        </p:spPr>
        <p:txBody>
          <a:bodyPr>
            <a:noAutofit/>
          </a:bodyPr>
          <a:lstStyle/>
          <a:p>
            <a:r>
              <a:rPr lang="es-CO" sz="2000" dirty="0"/>
              <a:t>CONTENIDO</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22</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880056" y="727013"/>
            <a:ext cx="10431887" cy="562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es-CO" sz="3200" dirty="0">
                <a:solidFill>
                  <a:schemeClr val="accent6"/>
                </a:solidFill>
              </a:rPr>
              <a:t>La encuesta</a:t>
            </a:r>
          </a:p>
          <a:p>
            <a:pPr marL="342900" indent="-342900" algn="just">
              <a:lnSpc>
                <a:spcPct val="150000"/>
              </a:lnSpc>
              <a:buAutoNum type="arabicPeriod"/>
            </a:pPr>
            <a:r>
              <a:rPr lang="es-CO" sz="3200" dirty="0">
                <a:solidFill>
                  <a:schemeClr val="accent6"/>
                </a:solidFill>
              </a:rPr>
              <a:t>Caracterización de la muestra</a:t>
            </a:r>
          </a:p>
          <a:p>
            <a:pPr marL="342900" indent="-342900" algn="just">
              <a:lnSpc>
                <a:spcPct val="150000"/>
              </a:lnSpc>
              <a:buAutoNum type="arabicPeriod"/>
            </a:pPr>
            <a:r>
              <a:rPr lang="es-CO" sz="3200" dirty="0">
                <a:solidFill>
                  <a:schemeClr val="accent6"/>
                </a:solidFill>
              </a:rPr>
              <a:t>Patrones de movilidad</a:t>
            </a:r>
          </a:p>
          <a:p>
            <a:pPr marL="342900" indent="-342900" algn="just">
              <a:lnSpc>
                <a:spcPct val="150000"/>
              </a:lnSpc>
              <a:buAutoNum type="arabicPeriod"/>
            </a:pPr>
            <a:r>
              <a:rPr lang="es-CO" sz="3200" dirty="0">
                <a:solidFill>
                  <a:schemeClr val="tx1"/>
                </a:solidFill>
              </a:rPr>
              <a:t>Análisis de los patrones</a:t>
            </a:r>
          </a:p>
          <a:p>
            <a:pPr marL="342900" indent="-342900" algn="just">
              <a:lnSpc>
                <a:spcPct val="150000"/>
              </a:lnSpc>
              <a:buAutoNum type="arabicPeriod"/>
            </a:pPr>
            <a:r>
              <a:rPr lang="es-CO" sz="3200" dirty="0">
                <a:solidFill>
                  <a:schemeClr val="accent6"/>
                </a:solidFill>
              </a:rPr>
              <a:t>Preferencias</a:t>
            </a:r>
          </a:p>
          <a:p>
            <a:pPr marL="342900" indent="-342900" algn="just">
              <a:lnSpc>
                <a:spcPct val="150000"/>
              </a:lnSpc>
              <a:buAutoNum type="arabicPeriod"/>
            </a:pPr>
            <a:r>
              <a:rPr lang="es-CO" sz="3200" dirty="0">
                <a:solidFill>
                  <a:schemeClr val="accent6"/>
                </a:solidFill>
              </a:rPr>
              <a:t>Infraestructura</a:t>
            </a:r>
          </a:p>
          <a:p>
            <a:pPr marL="342900" indent="-342900" algn="just">
              <a:lnSpc>
                <a:spcPct val="150000"/>
              </a:lnSpc>
              <a:buAutoNum type="arabicPeriod"/>
            </a:pPr>
            <a:r>
              <a:rPr lang="es-CO" sz="3200" dirty="0">
                <a:solidFill>
                  <a:schemeClr val="accent6"/>
                </a:solidFill>
              </a:rPr>
              <a:t>Indicadores</a:t>
            </a:r>
          </a:p>
          <a:p>
            <a:pPr marL="342900" indent="-342900" algn="just">
              <a:lnSpc>
                <a:spcPct val="150000"/>
              </a:lnSpc>
              <a:buAutoNum type="arabicPeriod"/>
            </a:pPr>
            <a:r>
              <a:rPr lang="es-CO" sz="3200" dirty="0">
                <a:solidFill>
                  <a:schemeClr val="accent6"/>
                </a:solidFill>
              </a:rPr>
              <a:t>Estrategias</a:t>
            </a:r>
          </a:p>
        </p:txBody>
      </p:sp>
    </p:spTree>
    <p:extLst>
      <p:ext uri="{BB962C8B-B14F-4D97-AF65-F5344CB8AC3E}">
        <p14:creationId xmlns:p14="http://schemas.microsoft.com/office/powerpoint/2010/main" val="3023673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23</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análisis</a:t>
            </a:r>
          </a:p>
        </p:txBody>
      </p:sp>
      <p:pic>
        <p:nvPicPr>
          <p:cNvPr id="9" name="Imagen 8">
            <a:extLst>
              <a:ext uri="{FF2B5EF4-FFF2-40B4-BE49-F238E27FC236}">
                <a16:creationId xmlns:a16="http://schemas.microsoft.com/office/drawing/2014/main" id="{5D62D830-7693-4511-A8B8-B53C8F82BF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12210" y="1398896"/>
            <a:ext cx="10167581" cy="5459104"/>
          </a:xfrm>
          <a:prstGeom prst="rect">
            <a:avLst/>
          </a:prstGeom>
          <a:noFill/>
        </p:spPr>
      </p:pic>
      <p:pic>
        <p:nvPicPr>
          <p:cNvPr id="7" name="Imagen 6">
            <a:extLst>
              <a:ext uri="{FF2B5EF4-FFF2-40B4-BE49-F238E27FC236}">
                <a16:creationId xmlns:a16="http://schemas.microsoft.com/office/drawing/2014/main" id="{B6D19693-0130-4903-9572-AFB48F37815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9554" b="23482"/>
          <a:stretch/>
        </p:blipFill>
        <p:spPr>
          <a:xfrm>
            <a:off x="6477581" y="1158573"/>
            <a:ext cx="1023427" cy="480645"/>
          </a:xfrm>
          <a:prstGeom prst="rect">
            <a:avLst/>
          </a:prstGeom>
        </p:spPr>
      </p:pic>
      <p:pic>
        <p:nvPicPr>
          <p:cNvPr id="16" name="Imagen 15">
            <a:extLst>
              <a:ext uri="{FF2B5EF4-FFF2-40B4-BE49-F238E27FC236}">
                <a16:creationId xmlns:a16="http://schemas.microsoft.com/office/drawing/2014/main" id="{D2BEBD6F-2430-4FB2-B356-09E3E1C1228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86702" y="2938325"/>
            <a:ext cx="552735" cy="552735"/>
          </a:xfrm>
          <a:prstGeom prst="rect">
            <a:avLst/>
          </a:prstGeom>
        </p:spPr>
      </p:pic>
      <p:pic>
        <p:nvPicPr>
          <p:cNvPr id="19" name="Imagen 18">
            <a:extLst>
              <a:ext uri="{FF2B5EF4-FFF2-40B4-BE49-F238E27FC236}">
                <a16:creationId xmlns:a16="http://schemas.microsoft.com/office/drawing/2014/main" id="{61781CD3-5349-406C-97AB-98135ABDA5E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595903" y="1634458"/>
            <a:ext cx="786785" cy="616315"/>
          </a:xfrm>
          <a:prstGeom prst="rect">
            <a:avLst/>
          </a:prstGeom>
        </p:spPr>
      </p:pic>
      <p:pic>
        <p:nvPicPr>
          <p:cNvPr id="22" name="Imagen 21">
            <a:extLst>
              <a:ext uri="{FF2B5EF4-FFF2-40B4-BE49-F238E27FC236}">
                <a16:creationId xmlns:a16="http://schemas.microsoft.com/office/drawing/2014/main" id="{49BBAAA1-3994-4EBE-B128-B90D57124FEB}"/>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106929" y="1325055"/>
            <a:ext cx="961289" cy="480645"/>
          </a:xfrm>
          <a:prstGeom prst="rect">
            <a:avLst/>
          </a:prstGeom>
        </p:spPr>
      </p:pic>
      <p:pic>
        <p:nvPicPr>
          <p:cNvPr id="24" name="Imagen 23">
            <a:extLst>
              <a:ext uri="{FF2B5EF4-FFF2-40B4-BE49-F238E27FC236}">
                <a16:creationId xmlns:a16="http://schemas.microsoft.com/office/drawing/2014/main" id="{E9042D99-D2F7-4D08-9072-F519EC089ADE}"/>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214757" y="1243748"/>
            <a:ext cx="720803" cy="540602"/>
          </a:xfrm>
          <a:prstGeom prst="rect">
            <a:avLst/>
          </a:prstGeom>
        </p:spPr>
      </p:pic>
      <p:pic>
        <p:nvPicPr>
          <p:cNvPr id="26" name="Imagen 25">
            <a:extLst>
              <a:ext uri="{FF2B5EF4-FFF2-40B4-BE49-F238E27FC236}">
                <a16:creationId xmlns:a16="http://schemas.microsoft.com/office/drawing/2014/main" id="{6A0536DA-3FB3-4E0C-8C07-4A0CE5EAB8A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750753" y="3575712"/>
            <a:ext cx="552735" cy="552735"/>
          </a:xfrm>
          <a:prstGeom prst="rect">
            <a:avLst/>
          </a:prstGeom>
        </p:spPr>
      </p:pic>
      <p:pic>
        <p:nvPicPr>
          <p:cNvPr id="27" name="Imagen 26">
            <a:extLst>
              <a:ext uri="{FF2B5EF4-FFF2-40B4-BE49-F238E27FC236}">
                <a16:creationId xmlns:a16="http://schemas.microsoft.com/office/drawing/2014/main" id="{89643688-1294-484B-AA26-153F5FE1844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669678" y="3599373"/>
            <a:ext cx="786785" cy="616315"/>
          </a:xfrm>
          <a:prstGeom prst="rect">
            <a:avLst/>
          </a:prstGeom>
        </p:spPr>
      </p:pic>
      <p:pic>
        <p:nvPicPr>
          <p:cNvPr id="28" name="Imagen 27">
            <a:extLst>
              <a:ext uri="{FF2B5EF4-FFF2-40B4-BE49-F238E27FC236}">
                <a16:creationId xmlns:a16="http://schemas.microsoft.com/office/drawing/2014/main" id="{4F8EF590-FD09-4CF0-807B-CEA052D4F81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633727" y="2922476"/>
            <a:ext cx="786785" cy="616315"/>
          </a:xfrm>
          <a:prstGeom prst="rect">
            <a:avLst/>
          </a:prstGeom>
        </p:spPr>
      </p:pic>
      <p:pic>
        <p:nvPicPr>
          <p:cNvPr id="29" name="Imagen 28">
            <a:extLst>
              <a:ext uri="{FF2B5EF4-FFF2-40B4-BE49-F238E27FC236}">
                <a16:creationId xmlns:a16="http://schemas.microsoft.com/office/drawing/2014/main" id="{8384BA78-7711-43EC-A311-8515F5E158F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9554" b="23482"/>
          <a:stretch/>
        </p:blipFill>
        <p:spPr>
          <a:xfrm>
            <a:off x="8496388" y="702438"/>
            <a:ext cx="1023427" cy="480645"/>
          </a:xfrm>
          <a:prstGeom prst="rect">
            <a:avLst/>
          </a:prstGeom>
        </p:spPr>
      </p:pic>
    </p:spTree>
    <p:extLst>
      <p:ext uri="{BB962C8B-B14F-4D97-AF65-F5344CB8AC3E}">
        <p14:creationId xmlns:p14="http://schemas.microsoft.com/office/powerpoint/2010/main" val="737551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24</a:t>
            </a:fld>
            <a:endParaRPr lang="es-CO" dirty="0"/>
          </a:p>
        </p:txBody>
      </p:sp>
      <p:sp>
        <p:nvSpPr>
          <p:cNvPr id="15" name="Rectángulo 14">
            <a:extLst>
              <a:ext uri="{FF2B5EF4-FFF2-40B4-BE49-F238E27FC236}">
                <a16:creationId xmlns:a16="http://schemas.microsoft.com/office/drawing/2014/main" id="{4366349B-1F65-4BF4-A40A-F58F5BFB41D2}"/>
              </a:ext>
            </a:extLst>
          </p:cNvPr>
          <p:cNvSpPr/>
          <p:nvPr/>
        </p:nvSpPr>
        <p:spPr>
          <a:xfrm>
            <a:off x="1494638" y="734591"/>
            <a:ext cx="9216000"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Distancia promedio por modo (km)</a:t>
            </a:r>
          </a:p>
        </p:txBody>
      </p:sp>
      <p:sp>
        <p:nvSpPr>
          <p:cNvPr id="6" name="Título 1">
            <a:extLst>
              <a:ext uri="{FF2B5EF4-FFF2-40B4-BE49-F238E27FC236}">
                <a16:creationId xmlns:a16="http://schemas.microsoft.com/office/drawing/2014/main" id="{6BA9E60D-8C78-414A-92B5-CA6B5E935E0E}"/>
              </a:ext>
            </a:extLst>
          </p:cNvPr>
          <p:cNvSpPr txBox="1">
            <a:spLocks/>
          </p:cNvSpPr>
          <p:nvPr/>
        </p:nvSpPr>
        <p:spPr bwMode="black">
          <a:xfrm>
            <a:off x="108000" y="120880"/>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PATRONES</a:t>
            </a:r>
            <a:endParaRPr lang="es-CO" sz="2000" dirty="0"/>
          </a:p>
        </p:txBody>
      </p:sp>
      <p:pic>
        <p:nvPicPr>
          <p:cNvPr id="7" name="Imagen 6">
            <a:extLst>
              <a:ext uri="{FF2B5EF4-FFF2-40B4-BE49-F238E27FC236}">
                <a16:creationId xmlns:a16="http://schemas.microsoft.com/office/drawing/2014/main" id="{284D22DB-D97C-420A-94F6-E1655A90703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000" y="1481120"/>
            <a:ext cx="8856000" cy="5256000"/>
          </a:xfrm>
          <a:prstGeom prst="rect">
            <a:avLst/>
          </a:prstGeom>
          <a:noFill/>
        </p:spPr>
      </p:pic>
    </p:spTree>
    <p:extLst>
      <p:ext uri="{BB962C8B-B14F-4D97-AF65-F5344CB8AC3E}">
        <p14:creationId xmlns:p14="http://schemas.microsoft.com/office/powerpoint/2010/main" val="2332004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25</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análisis</a:t>
            </a:r>
          </a:p>
        </p:txBody>
      </p:sp>
      <p:pic>
        <p:nvPicPr>
          <p:cNvPr id="14" name="Imagen 13">
            <a:extLst>
              <a:ext uri="{FF2B5EF4-FFF2-40B4-BE49-F238E27FC236}">
                <a16:creationId xmlns:a16="http://schemas.microsoft.com/office/drawing/2014/main" id="{F32AF47E-C8B9-472F-9D88-6B77DEB2F4A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3" y="2299016"/>
            <a:ext cx="5940000" cy="3462950"/>
          </a:xfrm>
          <a:prstGeom prst="rect">
            <a:avLst/>
          </a:prstGeom>
          <a:noFill/>
        </p:spPr>
      </p:pic>
      <p:pic>
        <p:nvPicPr>
          <p:cNvPr id="15" name="Imagen 14">
            <a:extLst>
              <a:ext uri="{FF2B5EF4-FFF2-40B4-BE49-F238E27FC236}">
                <a16:creationId xmlns:a16="http://schemas.microsoft.com/office/drawing/2014/main" id="{0074DC25-5CF5-4BCA-8273-33891429483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7697" y="2299015"/>
            <a:ext cx="5940000" cy="3462949"/>
          </a:xfrm>
          <a:prstGeom prst="rect">
            <a:avLst/>
          </a:prstGeom>
          <a:noFill/>
        </p:spPr>
      </p:pic>
      <p:sp>
        <p:nvSpPr>
          <p:cNvPr id="17" name="Rectángulo 16">
            <a:extLst>
              <a:ext uri="{FF2B5EF4-FFF2-40B4-BE49-F238E27FC236}">
                <a16:creationId xmlns:a16="http://schemas.microsoft.com/office/drawing/2014/main" id="{83D1FAC7-2523-49DD-A2AB-EDB5A8D3D0AA}"/>
              </a:ext>
            </a:extLst>
          </p:cNvPr>
          <p:cNvSpPr/>
          <p:nvPr/>
        </p:nvSpPr>
        <p:spPr>
          <a:xfrm>
            <a:off x="948275" y="1096034"/>
            <a:ext cx="10607449"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Tiempos de viaje</a:t>
            </a:r>
            <a:br>
              <a:rPr lang="es-CO" sz="4000" dirty="0">
                <a:solidFill>
                  <a:schemeClr val="tx1"/>
                </a:solidFill>
              </a:rPr>
            </a:br>
            <a:r>
              <a:rPr lang="es-CO" sz="3200" dirty="0">
                <a:solidFill>
                  <a:schemeClr val="tx1"/>
                </a:solidFill>
              </a:rPr>
              <a:t>Hacia la U										Desde la U</a:t>
            </a:r>
            <a:endParaRPr lang="es-CO" sz="4000" dirty="0">
              <a:solidFill>
                <a:schemeClr val="tx1"/>
              </a:solidFill>
            </a:endParaRPr>
          </a:p>
        </p:txBody>
      </p:sp>
    </p:spTree>
    <p:extLst>
      <p:ext uri="{BB962C8B-B14F-4D97-AF65-F5344CB8AC3E}">
        <p14:creationId xmlns:p14="http://schemas.microsoft.com/office/powerpoint/2010/main" val="2361544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26</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06853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análisis</a:t>
            </a:r>
          </a:p>
        </p:txBody>
      </p:sp>
      <p:sp>
        <p:nvSpPr>
          <p:cNvPr id="17" name="Rectángulo 16">
            <a:extLst>
              <a:ext uri="{FF2B5EF4-FFF2-40B4-BE49-F238E27FC236}">
                <a16:creationId xmlns:a16="http://schemas.microsoft.com/office/drawing/2014/main" id="{83D1FAC7-2523-49DD-A2AB-EDB5A8D3D0AA}"/>
              </a:ext>
            </a:extLst>
          </p:cNvPr>
          <p:cNvSpPr/>
          <p:nvPr/>
        </p:nvSpPr>
        <p:spPr>
          <a:xfrm>
            <a:off x="948275" y="1096034"/>
            <a:ext cx="10607449"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Dinero invertido</a:t>
            </a:r>
            <a:br>
              <a:rPr lang="es-CO" sz="4000" dirty="0">
                <a:solidFill>
                  <a:schemeClr val="tx1"/>
                </a:solidFill>
              </a:rPr>
            </a:br>
            <a:r>
              <a:rPr lang="es-CO" sz="3200" dirty="0">
                <a:solidFill>
                  <a:schemeClr val="tx1"/>
                </a:solidFill>
              </a:rPr>
              <a:t>Hacia la U										Desde la U</a:t>
            </a:r>
            <a:endParaRPr lang="es-CO" sz="4000" dirty="0">
              <a:solidFill>
                <a:schemeClr val="tx1"/>
              </a:solidFill>
            </a:endParaRPr>
          </a:p>
        </p:txBody>
      </p:sp>
      <p:pic>
        <p:nvPicPr>
          <p:cNvPr id="7" name="Imagen 6">
            <a:extLst>
              <a:ext uri="{FF2B5EF4-FFF2-40B4-BE49-F238E27FC236}">
                <a16:creationId xmlns:a16="http://schemas.microsoft.com/office/drawing/2014/main" id="{930E6B04-9932-4292-B0C4-AA9EBA3B617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408235"/>
            <a:ext cx="5940000" cy="3463200"/>
          </a:xfrm>
          <a:prstGeom prst="rect">
            <a:avLst/>
          </a:prstGeom>
          <a:noFill/>
        </p:spPr>
      </p:pic>
      <p:pic>
        <p:nvPicPr>
          <p:cNvPr id="9" name="Imagen 8">
            <a:extLst>
              <a:ext uri="{FF2B5EF4-FFF2-40B4-BE49-F238E27FC236}">
                <a16:creationId xmlns:a16="http://schemas.microsoft.com/office/drawing/2014/main" id="{66F23AB3-939D-4863-8FCD-531999CE73B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1999" y="2408235"/>
            <a:ext cx="5940000" cy="3463199"/>
          </a:xfrm>
          <a:prstGeom prst="rect">
            <a:avLst/>
          </a:prstGeom>
          <a:noFill/>
        </p:spPr>
      </p:pic>
    </p:spTree>
    <p:extLst>
      <p:ext uri="{BB962C8B-B14F-4D97-AF65-F5344CB8AC3E}">
        <p14:creationId xmlns:p14="http://schemas.microsoft.com/office/powerpoint/2010/main" val="3562901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261713" cy="329882"/>
          </a:xfrm>
          <a:noFill/>
        </p:spPr>
        <p:txBody>
          <a:bodyPr>
            <a:noAutofit/>
          </a:bodyPr>
          <a:lstStyle/>
          <a:p>
            <a:r>
              <a:rPr lang="es-CO" sz="2000" dirty="0"/>
              <a:t>CONTENIDO</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27</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880056" y="727013"/>
            <a:ext cx="10431887" cy="562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es-CO" sz="3200" dirty="0">
                <a:solidFill>
                  <a:schemeClr val="accent6"/>
                </a:solidFill>
              </a:rPr>
              <a:t>La encuesta</a:t>
            </a:r>
          </a:p>
          <a:p>
            <a:pPr marL="342900" indent="-342900" algn="just">
              <a:lnSpc>
                <a:spcPct val="150000"/>
              </a:lnSpc>
              <a:buAutoNum type="arabicPeriod"/>
            </a:pPr>
            <a:r>
              <a:rPr lang="es-CO" sz="3200" dirty="0">
                <a:solidFill>
                  <a:schemeClr val="accent6"/>
                </a:solidFill>
              </a:rPr>
              <a:t>Caracterización de la muestra</a:t>
            </a:r>
          </a:p>
          <a:p>
            <a:pPr marL="342900" indent="-342900" algn="just">
              <a:lnSpc>
                <a:spcPct val="150000"/>
              </a:lnSpc>
              <a:buAutoNum type="arabicPeriod"/>
            </a:pPr>
            <a:r>
              <a:rPr lang="es-CO" sz="3200" dirty="0">
                <a:solidFill>
                  <a:schemeClr val="accent6"/>
                </a:solidFill>
              </a:rPr>
              <a:t>Patrones de movilidad</a:t>
            </a:r>
          </a:p>
          <a:p>
            <a:pPr marL="342900" indent="-342900" algn="just">
              <a:lnSpc>
                <a:spcPct val="150000"/>
              </a:lnSpc>
              <a:buAutoNum type="arabicPeriod"/>
            </a:pPr>
            <a:r>
              <a:rPr lang="es-CO" sz="3200" dirty="0">
                <a:solidFill>
                  <a:schemeClr val="accent6"/>
                </a:solidFill>
              </a:rPr>
              <a:t>Análisis de los patrones</a:t>
            </a:r>
          </a:p>
          <a:p>
            <a:pPr marL="342900" indent="-342900" algn="just">
              <a:lnSpc>
                <a:spcPct val="150000"/>
              </a:lnSpc>
              <a:buAutoNum type="arabicPeriod"/>
            </a:pPr>
            <a:r>
              <a:rPr lang="es-CO" sz="3200" dirty="0">
                <a:solidFill>
                  <a:schemeClr val="tx1"/>
                </a:solidFill>
              </a:rPr>
              <a:t>Preferencias</a:t>
            </a:r>
          </a:p>
          <a:p>
            <a:pPr marL="342900" indent="-342900" algn="just">
              <a:lnSpc>
                <a:spcPct val="150000"/>
              </a:lnSpc>
              <a:buAutoNum type="arabicPeriod"/>
            </a:pPr>
            <a:r>
              <a:rPr lang="es-CO" sz="3200" dirty="0">
                <a:solidFill>
                  <a:schemeClr val="accent6"/>
                </a:solidFill>
              </a:rPr>
              <a:t>Infraestructura</a:t>
            </a:r>
          </a:p>
          <a:p>
            <a:pPr marL="342900" indent="-342900" algn="just">
              <a:lnSpc>
                <a:spcPct val="150000"/>
              </a:lnSpc>
              <a:buAutoNum type="arabicPeriod"/>
            </a:pPr>
            <a:r>
              <a:rPr lang="es-CO" sz="3200" dirty="0">
                <a:solidFill>
                  <a:schemeClr val="accent6"/>
                </a:solidFill>
              </a:rPr>
              <a:t>Indicadores</a:t>
            </a:r>
          </a:p>
          <a:p>
            <a:pPr marL="342900" indent="-342900" algn="just">
              <a:lnSpc>
                <a:spcPct val="150000"/>
              </a:lnSpc>
              <a:buAutoNum type="arabicPeriod"/>
            </a:pPr>
            <a:r>
              <a:rPr lang="es-CO" sz="3200" dirty="0">
                <a:solidFill>
                  <a:schemeClr val="accent6"/>
                </a:solidFill>
              </a:rPr>
              <a:t>Estrategias</a:t>
            </a:r>
          </a:p>
        </p:txBody>
      </p:sp>
    </p:spTree>
    <p:extLst>
      <p:ext uri="{BB962C8B-B14F-4D97-AF65-F5344CB8AC3E}">
        <p14:creationId xmlns:p14="http://schemas.microsoft.com/office/powerpoint/2010/main" val="2981772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28</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7999" y="120880"/>
            <a:ext cx="245777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PREFERENCIAS</a:t>
            </a:r>
          </a:p>
        </p:txBody>
      </p:sp>
      <p:sp>
        <p:nvSpPr>
          <p:cNvPr id="15" name="Rectángulo 14">
            <a:extLst>
              <a:ext uri="{FF2B5EF4-FFF2-40B4-BE49-F238E27FC236}">
                <a16:creationId xmlns:a16="http://schemas.microsoft.com/office/drawing/2014/main" id="{4366349B-1F65-4BF4-A40A-F58F5BFB41D2}"/>
              </a:ext>
            </a:extLst>
          </p:cNvPr>
          <p:cNvSpPr/>
          <p:nvPr/>
        </p:nvSpPr>
        <p:spPr>
          <a:xfrm>
            <a:off x="1488000" y="404609"/>
            <a:ext cx="9216000"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Motivo selección modal</a:t>
            </a:r>
          </a:p>
        </p:txBody>
      </p:sp>
      <p:pic>
        <p:nvPicPr>
          <p:cNvPr id="17" name="Imagen 16">
            <a:extLst>
              <a:ext uri="{FF2B5EF4-FFF2-40B4-BE49-F238E27FC236}">
                <a16:creationId xmlns:a16="http://schemas.microsoft.com/office/drawing/2014/main" id="{ABE74604-F9E7-4AFE-B87E-8EB4EA6D65C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343" y="1051719"/>
            <a:ext cx="11453314" cy="5685401"/>
          </a:xfrm>
          <a:prstGeom prst="rect">
            <a:avLst/>
          </a:prstGeom>
          <a:noFill/>
        </p:spPr>
      </p:pic>
    </p:spTree>
    <p:extLst>
      <p:ext uri="{BB962C8B-B14F-4D97-AF65-F5344CB8AC3E}">
        <p14:creationId xmlns:p14="http://schemas.microsoft.com/office/powerpoint/2010/main" val="202029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29</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7999" y="120880"/>
            <a:ext cx="245777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PREFERENCIAS</a:t>
            </a:r>
          </a:p>
        </p:txBody>
      </p:sp>
      <p:sp>
        <p:nvSpPr>
          <p:cNvPr id="15" name="Rectángulo 14">
            <a:extLst>
              <a:ext uri="{FF2B5EF4-FFF2-40B4-BE49-F238E27FC236}">
                <a16:creationId xmlns:a16="http://schemas.microsoft.com/office/drawing/2014/main" id="{4366349B-1F65-4BF4-A40A-F58F5BFB41D2}"/>
              </a:ext>
            </a:extLst>
          </p:cNvPr>
          <p:cNvSpPr/>
          <p:nvPr/>
        </p:nvSpPr>
        <p:spPr>
          <a:xfrm>
            <a:off x="1488000" y="682194"/>
            <a:ext cx="9216000"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CO" sz="4000" dirty="0">
                <a:solidFill>
                  <a:schemeClr val="tx1"/>
                </a:solidFill>
              </a:rPr>
              <a:t>Beneficios por caminar a la U</a:t>
            </a:r>
          </a:p>
        </p:txBody>
      </p:sp>
      <p:pic>
        <p:nvPicPr>
          <p:cNvPr id="9" name="Imagen 8">
            <a:extLst>
              <a:ext uri="{FF2B5EF4-FFF2-40B4-BE49-F238E27FC236}">
                <a16:creationId xmlns:a16="http://schemas.microsoft.com/office/drawing/2014/main" id="{F915DA52-4833-417B-ACBF-D3A147A2002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84824" y="1372184"/>
            <a:ext cx="8822353" cy="5368687"/>
          </a:xfrm>
          <a:prstGeom prst="rect">
            <a:avLst/>
          </a:prstGeom>
          <a:noFill/>
        </p:spPr>
      </p:pic>
    </p:spTree>
    <p:extLst>
      <p:ext uri="{BB962C8B-B14F-4D97-AF65-F5344CB8AC3E}">
        <p14:creationId xmlns:p14="http://schemas.microsoft.com/office/powerpoint/2010/main" val="88456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261713" cy="329882"/>
          </a:xfrm>
          <a:noFill/>
        </p:spPr>
        <p:txBody>
          <a:bodyPr>
            <a:noAutofit/>
          </a:bodyPr>
          <a:lstStyle/>
          <a:p>
            <a:r>
              <a:rPr lang="es-CO" sz="2000" dirty="0"/>
              <a:t>CONTENIDO</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880056" y="727013"/>
            <a:ext cx="10431887" cy="562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es-CO" sz="3200" dirty="0">
                <a:solidFill>
                  <a:schemeClr val="tx1"/>
                </a:solidFill>
              </a:rPr>
              <a:t>La encuesta</a:t>
            </a:r>
          </a:p>
          <a:p>
            <a:pPr marL="342900" indent="-342900" algn="just">
              <a:lnSpc>
                <a:spcPct val="150000"/>
              </a:lnSpc>
              <a:buAutoNum type="arabicPeriod"/>
            </a:pPr>
            <a:r>
              <a:rPr lang="es-CO" sz="3200" dirty="0">
                <a:solidFill>
                  <a:schemeClr val="accent6"/>
                </a:solidFill>
              </a:rPr>
              <a:t>Caracterización de la muestra</a:t>
            </a:r>
          </a:p>
          <a:p>
            <a:pPr marL="342900" indent="-342900" algn="just">
              <a:lnSpc>
                <a:spcPct val="150000"/>
              </a:lnSpc>
              <a:buAutoNum type="arabicPeriod"/>
            </a:pPr>
            <a:r>
              <a:rPr lang="es-CO" sz="3200" dirty="0">
                <a:solidFill>
                  <a:schemeClr val="accent6"/>
                </a:solidFill>
              </a:rPr>
              <a:t>Patrones de movilidad</a:t>
            </a:r>
          </a:p>
          <a:p>
            <a:pPr marL="342900" indent="-342900" algn="just">
              <a:lnSpc>
                <a:spcPct val="150000"/>
              </a:lnSpc>
              <a:buAutoNum type="arabicPeriod"/>
            </a:pPr>
            <a:r>
              <a:rPr lang="es-CO" sz="3200" dirty="0">
                <a:solidFill>
                  <a:schemeClr val="accent6"/>
                </a:solidFill>
              </a:rPr>
              <a:t>Análisis de los patrones</a:t>
            </a:r>
          </a:p>
          <a:p>
            <a:pPr marL="342900" indent="-342900" algn="just">
              <a:lnSpc>
                <a:spcPct val="150000"/>
              </a:lnSpc>
              <a:buAutoNum type="arabicPeriod"/>
            </a:pPr>
            <a:r>
              <a:rPr lang="es-CO" sz="3200" dirty="0">
                <a:solidFill>
                  <a:schemeClr val="accent6"/>
                </a:solidFill>
              </a:rPr>
              <a:t>Preferencias</a:t>
            </a:r>
          </a:p>
          <a:p>
            <a:pPr marL="342900" indent="-342900" algn="just">
              <a:lnSpc>
                <a:spcPct val="150000"/>
              </a:lnSpc>
              <a:buAutoNum type="arabicPeriod"/>
            </a:pPr>
            <a:r>
              <a:rPr lang="es-CO" sz="3200" dirty="0">
                <a:solidFill>
                  <a:schemeClr val="accent6"/>
                </a:solidFill>
              </a:rPr>
              <a:t>Infraestructura</a:t>
            </a:r>
          </a:p>
          <a:p>
            <a:pPr marL="342900" indent="-342900" algn="just">
              <a:lnSpc>
                <a:spcPct val="150000"/>
              </a:lnSpc>
              <a:buAutoNum type="arabicPeriod"/>
            </a:pPr>
            <a:r>
              <a:rPr lang="es-CO" sz="3200" dirty="0">
                <a:solidFill>
                  <a:schemeClr val="accent6"/>
                </a:solidFill>
              </a:rPr>
              <a:t>Indicadores</a:t>
            </a:r>
          </a:p>
          <a:p>
            <a:pPr marL="342900" indent="-342900" algn="just">
              <a:lnSpc>
                <a:spcPct val="150000"/>
              </a:lnSpc>
              <a:buAutoNum type="arabicPeriod"/>
            </a:pPr>
            <a:r>
              <a:rPr lang="es-CO" sz="3200" dirty="0">
                <a:solidFill>
                  <a:schemeClr val="accent6"/>
                </a:solidFill>
              </a:rPr>
              <a:t>Estrategias</a:t>
            </a:r>
          </a:p>
        </p:txBody>
      </p:sp>
    </p:spTree>
    <p:extLst>
      <p:ext uri="{BB962C8B-B14F-4D97-AF65-F5344CB8AC3E}">
        <p14:creationId xmlns:p14="http://schemas.microsoft.com/office/powerpoint/2010/main" val="3500954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30</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7999" y="120880"/>
            <a:ext cx="245777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PREFERENCIAS</a:t>
            </a:r>
          </a:p>
        </p:txBody>
      </p:sp>
      <p:sp>
        <p:nvSpPr>
          <p:cNvPr id="15" name="Rectángulo 14">
            <a:extLst>
              <a:ext uri="{FF2B5EF4-FFF2-40B4-BE49-F238E27FC236}">
                <a16:creationId xmlns:a16="http://schemas.microsoft.com/office/drawing/2014/main" id="{4366349B-1F65-4BF4-A40A-F58F5BFB41D2}"/>
              </a:ext>
            </a:extLst>
          </p:cNvPr>
          <p:cNvSpPr/>
          <p:nvPr/>
        </p:nvSpPr>
        <p:spPr>
          <a:xfrm>
            <a:off x="131462" y="1372850"/>
            <a:ext cx="567707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Disposición a usar bici</a:t>
            </a:r>
          </a:p>
        </p:txBody>
      </p:sp>
      <p:pic>
        <p:nvPicPr>
          <p:cNvPr id="7" name="Imagen 6">
            <a:extLst>
              <a:ext uri="{FF2B5EF4-FFF2-40B4-BE49-F238E27FC236}">
                <a16:creationId xmlns:a16="http://schemas.microsoft.com/office/drawing/2014/main" id="{64DA5FE8-B946-4249-952C-BE727D31FDF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97600"/>
            <a:ext cx="5940000" cy="3744000"/>
          </a:xfrm>
          <a:prstGeom prst="rect">
            <a:avLst/>
          </a:prstGeom>
          <a:noFill/>
        </p:spPr>
      </p:pic>
      <p:sp>
        <p:nvSpPr>
          <p:cNvPr id="11" name="Rectángulo 10">
            <a:extLst>
              <a:ext uri="{FF2B5EF4-FFF2-40B4-BE49-F238E27FC236}">
                <a16:creationId xmlns:a16="http://schemas.microsoft.com/office/drawing/2014/main" id="{344EE68C-A0F0-4585-B1CD-3E8C3AB1E1D3}"/>
              </a:ext>
            </a:extLst>
          </p:cNvPr>
          <p:cNvSpPr/>
          <p:nvPr/>
        </p:nvSpPr>
        <p:spPr>
          <a:xfrm>
            <a:off x="6383465" y="1372850"/>
            <a:ext cx="567707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Disposición uso de bici para personas sin una</a:t>
            </a:r>
          </a:p>
        </p:txBody>
      </p:sp>
      <p:pic>
        <p:nvPicPr>
          <p:cNvPr id="12" name="Imagen 11">
            <a:extLst>
              <a:ext uri="{FF2B5EF4-FFF2-40B4-BE49-F238E27FC236}">
                <a16:creationId xmlns:a16="http://schemas.microsoft.com/office/drawing/2014/main" id="{F4FC3DBB-12DE-4542-B89F-8B558525C6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52002" y="2397600"/>
            <a:ext cx="5940000" cy="3744000"/>
          </a:xfrm>
          <a:prstGeom prst="rect">
            <a:avLst/>
          </a:prstGeom>
          <a:noFill/>
        </p:spPr>
      </p:pic>
    </p:spTree>
    <p:extLst>
      <p:ext uri="{BB962C8B-B14F-4D97-AF65-F5344CB8AC3E}">
        <p14:creationId xmlns:p14="http://schemas.microsoft.com/office/powerpoint/2010/main" val="1732318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31</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7999" y="120880"/>
            <a:ext cx="245777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PREFERENCIAS</a:t>
            </a:r>
          </a:p>
        </p:txBody>
      </p:sp>
      <p:pic>
        <p:nvPicPr>
          <p:cNvPr id="13" name="Imagen 12">
            <a:extLst>
              <a:ext uri="{FF2B5EF4-FFF2-40B4-BE49-F238E27FC236}">
                <a16:creationId xmlns:a16="http://schemas.microsoft.com/office/drawing/2014/main" id="{3ABD7502-2E4D-4BB4-A5B8-B049CFFD495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3" y="2438155"/>
            <a:ext cx="5940000" cy="3600000"/>
          </a:xfrm>
          <a:prstGeom prst="rect">
            <a:avLst/>
          </a:prstGeom>
          <a:noFill/>
        </p:spPr>
      </p:pic>
      <p:sp>
        <p:nvSpPr>
          <p:cNvPr id="14" name="Rectángulo 13">
            <a:extLst>
              <a:ext uri="{FF2B5EF4-FFF2-40B4-BE49-F238E27FC236}">
                <a16:creationId xmlns:a16="http://schemas.microsoft.com/office/drawing/2014/main" id="{525D8044-0B69-40D2-B326-842F0A733082}"/>
              </a:ext>
            </a:extLst>
          </p:cNvPr>
          <p:cNvSpPr/>
          <p:nvPr/>
        </p:nvSpPr>
        <p:spPr>
          <a:xfrm>
            <a:off x="245765" y="1439265"/>
            <a:ext cx="567707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Frecuencia posible de uso de bici</a:t>
            </a:r>
          </a:p>
        </p:txBody>
      </p:sp>
      <p:pic>
        <p:nvPicPr>
          <p:cNvPr id="16" name="Imagen 15">
            <a:extLst>
              <a:ext uri="{FF2B5EF4-FFF2-40B4-BE49-F238E27FC236}">
                <a16:creationId xmlns:a16="http://schemas.microsoft.com/office/drawing/2014/main" id="{04B942F8-3275-45C3-9A42-C7C3C11EB2F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7696" y="2438155"/>
            <a:ext cx="5940001" cy="3600000"/>
          </a:xfrm>
          <a:prstGeom prst="rect">
            <a:avLst/>
          </a:prstGeom>
          <a:noFill/>
        </p:spPr>
      </p:pic>
      <p:sp>
        <p:nvSpPr>
          <p:cNvPr id="17" name="Rectángulo 16">
            <a:extLst>
              <a:ext uri="{FF2B5EF4-FFF2-40B4-BE49-F238E27FC236}">
                <a16:creationId xmlns:a16="http://schemas.microsoft.com/office/drawing/2014/main" id="{CD218158-2517-4BA2-9F71-372591F7822B}"/>
              </a:ext>
            </a:extLst>
          </p:cNvPr>
          <p:cNvSpPr/>
          <p:nvPr/>
        </p:nvSpPr>
        <p:spPr>
          <a:xfrm>
            <a:off x="6269162" y="1436623"/>
            <a:ext cx="567707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Mayores riesgos</a:t>
            </a:r>
          </a:p>
        </p:txBody>
      </p:sp>
    </p:spTree>
    <p:extLst>
      <p:ext uri="{BB962C8B-B14F-4D97-AF65-F5344CB8AC3E}">
        <p14:creationId xmlns:p14="http://schemas.microsoft.com/office/powerpoint/2010/main" val="3037488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32</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7999" y="120880"/>
            <a:ext cx="245777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PREFERENCIAS</a:t>
            </a:r>
          </a:p>
        </p:txBody>
      </p:sp>
      <p:sp>
        <p:nvSpPr>
          <p:cNvPr id="10" name="Rectángulo 9">
            <a:extLst>
              <a:ext uri="{FF2B5EF4-FFF2-40B4-BE49-F238E27FC236}">
                <a16:creationId xmlns:a16="http://schemas.microsoft.com/office/drawing/2014/main" id="{2EA9EED1-835D-4227-A140-EDCDE1D31C52}"/>
              </a:ext>
            </a:extLst>
          </p:cNvPr>
          <p:cNvSpPr/>
          <p:nvPr/>
        </p:nvSpPr>
        <p:spPr>
          <a:xfrm>
            <a:off x="954447" y="1420699"/>
            <a:ext cx="4031106"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Razones para usar la bici</a:t>
            </a:r>
          </a:p>
        </p:txBody>
      </p:sp>
      <p:pic>
        <p:nvPicPr>
          <p:cNvPr id="12" name="Imagen 11">
            <a:extLst>
              <a:ext uri="{FF2B5EF4-FFF2-40B4-BE49-F238E27FC236}">
                <a16:creationId xmlns:a16="http://schemas.microsoft.com/office/drawing/2014/main" id="{1A55A7D5-407B-41C1-B478-951C52903FC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97212"/>
            <a:ext cx="5940000" cy="3600000"/>
          </a:xfrm>
          <a:prstGeom prst="rect">
            <a:avLst/>
          </a:prstGeom>
          <a:noFill/>
        </p:spPr>
      </p:pic>
      <p:pic>
        <p:nvPicPr>
          <p:cNvPr id="9" name="Imagen 8">
            <a:extLst>
              <a:ext uri="{FF2B5EF4-FFF2-40B4-BE49-F238E27FC236}">
                <a16:creationId xmlns:a16="http://schemas.microsoft.com/office/drawing/2014/main" id="{AF5570C3-914F-441C-86C2-AE4DE83539A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397212"/>
            <a:ext cx="5940000" cy="3600000"/>
          </a:xfrm>
          <a:prstGeom prst="rect">
            <a:avLst/>
          </a:prstGeom>
          <a:noFill/>
        </p:spPr>
      </p:pic>
      <p:sp>
        <p:nvSpPr>
          <p:cNvPr id="11" name="Rectángulo 10">
            <a:extLst>
              <a:ext uri="{FF2B5EF4-FFF2-40B4-BE49-F238E27FC236}">
                <a16:creationId xmlns:a16="http://schemas.microsoft.com/office/drawing/2014/main" id="{477AD197-9B82-43B9-93E9-B093B630D94C}"/>
              </a:ext>
            </a:extLst>
          </p:cNvPr>
          <p:cNvSpPr/>
          <p:nvPr/>
        </p:nvSpPr>
        <p:spPr>
          <a:xfrm>
            <a:off x="7206449" y="1420698"/>
            <a:ext cx="4031106"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Razones para no usar la bici</a:t>
            </a:r>
          </a:p>
        </p:txBody>
      </p:sp>
    </p:spTree>
    <p:extLst>
      <p:ext uri="{BB962C8B-B14F-4D97-AF65-F5344CB8AC3E}">
        <p14:creationId xmlns:p14="http://schemas.microsoft.com/office/powerpoint/2010/main" val="1881530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33</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7999" y="120880"/>
            <a:ext cx="245777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PREFERENCIAS</a:t>
            </a:r>
          </a:p>
        </p:txBody>
      </p:sp>
      <p:sp>
        <p:nvSpPr>
          <p:cNvPr id="15" name="Rectángulo 14">
            <a:extLst>
              <a:ext uri="{FF2B5EF4-FFF2-40B4-BE49-F238E27FC236}">
                <a16:creationId xmlns:a16="http://schemas.microsoft.com/office/drawing/2014/main" id="{4366349B-1F65-4BF4-A40A-F58F5BFB41D2}"/>
              </a:ext>
            </a:extLst>
          </p:cNvPr>
          <p:cNvSpPr/>
          <p:nvPr/>
        </p:nvSpPr>
        <p:spPr>
          <a:xfrm>
            <a:off x="131462" y="1565893"/>
            <a:ext cx="567707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Disposición a compartir carro</a:t>
            </a:r>
          </a:p>
        </p:txBody>
      </p:sp>
      <p:sp>
        <p:nvSpPr>
          <p:cNvPr id="11" name="Rectángulo 10">
            <a:extLst>
              <a:ext uri="{FF2B5EF4-FFF2-40B4-BE49-F238E27FC236}">
                <a16:creationId xmlns:a16="http://schemas.microsoft.com/office/drawing/2014/main" id="{344EE68C-A0F0-4585-B1CD-3E8C3AB1E1D3}"/>
              </a:ext>
            </a:extLst>
          </p:cNvPr>
          <p:cNvSpPr/>
          <p:nvPr/>
        </p:nvSpPr>
        <p:spPr>
          <a:xfrm>
            <a:off x="6383465" y="1522978"/>
            <a:ext cx="567707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¿Cómo lo compartiría?</a:t>
            </a:r>
          </a:p>
        </p:txBody>
      </p:sp>
      <p:pic>
        <p:nvPicPr>
          <p:cNvPr id="9" name="Imagen 8">
            <a:extLst>
              <a:ext uri="{FF2B5EF4-FFF2-40B4-BE49-F238E27FC236}">
                <a16:creationId xmlns:a16="http://schemas.microsoft.com/office/drawing/2014/main" id="{3EC25299-EAC5-4E91-8B66-40FB10122DE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97600"/>
            <a:ext cx="5940000" cy="3600000"/>
          </a:xfrm>
          <a:prstGeom prst="rect">
            <a:avLst/>
          </a:prstGeom>
          <a:noFill/>
        </p:spPr>
      </p:pic>
      <p:pic>
        <p:nvPicPr>
          <p:cNvPr id="10" name="Imagen 9">
            <a:extLst>
              <a:ext uri="{FF2B5EF4-FFF2-40B4-BE49-F238E27FC236}">
                <a16:creationId xmlns:a16="http://schemas.microsoft.com/office/drawing/2014/main" id="{D660AB38-5C95-4283-8093-4C11DE0005F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2000" y="2397600"/>
            <a:ext cx="5940000" cy="3600000"/>
          </a:xfrm>
          <a:prstGeom prst="rect">
            <a:avLst/>
          </a:prstGeom>
          <a:noFill/>
        </p:spPr>
      </p:pic>
    </p:spTree>
    <p:extLst>
      <p:ext uri="{BB962C8B-B14F-4D97-AF65-F5344CB8AC3E}">
        <p14:creationId xmlns:p14="http://schemas.microsoft.com/office/powerpoint/2010/main" val="224206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34</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7999" y="120880"/>
            <a:ext cx="245777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PREFERENCIAS</a:t>
            </a:r>
          </a:p>
        </p:txBody>
      </p:sp>
      <p:sp>
        <p:nvSpPr>
          <p:cNvPr id="15" name="Rectángulo 14">
            <a:extLst>
              <a:ext uri="{FF2B5EF4-FFF2-40B4-BE49-F238E27FC236}">
                <a16:creationId xmlns:a16="http://schemas.microsoft.com/office/drawing/2014/main" id="{4366349B-1F65-4BF4-A40A-F58F5BFB41D2}"/>
              </a:ext>
            </a:extLst>
          </p:cNvPr>
          <p:cNvSpPr/>
          <p:nvPr/>
        </p:nvSpPr>
        <p:spPr>
          <a:xfrm>
            <a:off x="131462" y="1565893"/>
            <a:ext cx="567707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Razones para compartir</a:t>
            </a:r>
          </a:p>
        </p:txBody>
      </p:sp>
      <p:sp>
        <p:nvSpPr>
          <p:cNvPr id="16" name="Rectángulo 15">
            <a:extLst>
              <a:ext uri="{FF2B5EF4-FFF2-40B4-BE49-F238E27FC236}">
                <a16:creationId xmlns:a16="http://schemas.microsoft.com/office/drawing/2014/main" id="{09741AA1-81CA-43EA-B718-36C30986DD29}"/>
              </a:ext>
            </a:extLst>
          </p:cNvPr>
          <p:cNvSpPr/>
          <p:nvPr/>
        </p:nvSpPr>
        <p:spPr>
          <a:xfrm>
            <a:off x="6252003" y="1565892"/>
            <a:ext cx="580853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Razones para no compartir</a:t>
            </a:r>
          </a:p>
        </p:txBody>
      </p:sp>
      <p:pic>
        <p:nvPicPr>
          <p:cNvPr id="17" name="Imagen 16">
            <a:extLst>
              <a:ext uri="{FF2B5EF4-FFF2-40B4-BE49-F238E27FC236}">
                <a16:creationId xmlns:a16="http://schemas.microsoft.com/office/drawing/2014/main" id="{5121690D-7576-408F-8209-E42FBFD85E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97600"/>
            <a:ext cx="5940000" cy="3600000"/>
          </a:xfrm>
          <a:prstGeom prst="rect">
            <a:avLst/>
          </a:prstGeom>
          <a:noFill/>
        </p:spPr>
      </p:pic>
      <p:pic>
        <p:nvPicPr>
          <p:cNvPr id="18" name="Imagen 17">
            <a:extLst>
              <a:ext uri="{FF2B5EF4-FFF2-40B4-BE49-F238E27FC236}">
                <a16:creationId xmlns:a16="http://schemas.microsoft.com/office/drawing/2014/main" id="{895E189B-B5A9-461F-8014-4CA4BED366E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2000" y="2397600"/>
            <a:ext cx="5940000" cy="3600000"/>
          </a:xfrm>
          <a:prstGeom prst="rect">
            <a:avLst/>
          </a:prstGeom>
          <a:noFill/>
        </p:spPr>
      </p:pic>
    </p:spTree>
    <p:extLst>
      <p:ext uri="{BB962C8B-B14F-4D97-AF65-F5344CB8AC3E}">
        <p14:creationId xmlns:p14="http://schemas.microsoft.com/office/powerpoint/2010/main" val="3528898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35</a:t>
            </a:fld>
            <a:endParaRPr lang="es-CO" dirty="0"/>
          </a:p>
        </p:txBody>
      </p:sp>
      <p:sp>
        <p:nvSpPr>
          <p:cNvPr id="15" name="Rectángulo 14">
            <a:extLst>
              <a:ext uri="{FF2B5EF4-FFF2-40B4-BE49-F238E27FC236}">
                <a16:creationId xmlns:a16="http://schemas.microsoft.com/office/drawing/2014/main" id="{4366349B-1F65-4BF4-A40A-F58F5BFB41D2}"/>
              </a:ext>
            </a:extLst>
          </p:cNvPr>
          <p:cNvSpPr/>
          <p:nvPr/>
        </p:nvSpPr>
        <p:spPr>
          <a:xfrm>
            <a:off x="131462" y="1565893"/>
            <a:ext cx="567707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Compartir como pasajero con</a:t>
            </a:r>
          </a:p>
        </p:txBody>
      </p:sp>
      <p:sp>
        <p:nvSpPr>
          <p:cNvPr id="14" name="Rectángulo 13">
            <a:extLst>
              <a:ext uri="{FF2B5EF4-FFF2-40B4-BE49-F238E27FC236}">
                <a16:creationId xmlns:a16="http://schemas.microsoft.com/office/drawing/2014/main" id="{2F4D4AB5-E0B1-41A8-915D-75E8A62F4A8A}"/>
              </a:ext>
            </a:extLst>
          </p:cNvPr>
          <p:cNvSpPr/>
          <p:nvPr/>
        </p:nvSpPr>
        <p:spPr>
          <a:xfrm>
            <a:off x="6071459" y="1565893"/>
            <a:ext cx="6120541"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Compartir como conductor con</a:t>
            </a:r>
          </a:p>
        </p:txBody>
      </p:sp>
      <p:sp>
        <p:nvSpPr>
          <p:cNvPr id="9" name="Título 1">
            <a:extLst>
              <a:ext uri="{FF2B5EF4-FFF2-40B4-BE49-F238E27FC236}">
                <a16:creationId xmlns:a16="http://schemas.microsoft.com/office/drawing/2014/main" id="{4DFBBE97-1F60-4571-9E13-6B8A02423616}"/>
              </a:ext>
            </a:extLst>
          </p:cNvPr>
          <p:cNvSpPr txBox="1">
            <a:spLocks/>
          </p:cNvSpPr>
          <p:nvPr/>
        </p:nvSpPr>
        <p:spPr bwMode="black">
          <a:xfrm>
            <a:off x="107999" y="120880"/>
            <a:ext cx="245777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PREFERENCIAS</a:t>
            </a:r>
          </a:p>
        </p:txBody>
      </p:sp>
      <p:pic>
        <p:nvPicPr>
          <p:cNvPr id="2" name="Imagen 1">
            <a:extLst>
              <a:ext uri="{FF2B5EF4-FFF2-40B4-BE49-F238E27FC236}">
                <a16:creationId xmlns:a16="http://schemas.microsoft.com/office/drawing/2014/main" id="{85F536A5-7555-4CE6-BF63-5FFF0D89B816}"/>
              </a:ext>
            </a:extLst>
          </p:cNvPr>
          <p:cNvPicPr>
            <a:picLocks/>
          </p:cNvPicPr>
          <p:nvPr/>
        </p:nvPicPr>
        <p:blipFill>
          <a:blip r:embed="rId3"/>
          <a:stretch>
            <a:fillRect/>
          </a:stretch>
        </p:blipFill>
        <p:spPr>
          <a:xfrm>
            <a:off x="167694" y="2397599"/>
            <a:ext cx="5940000" cy="3600000"/>
          </a:xfrm>
          <a:prstGeom prst="rect">
            <a:avLst/>
          </a:prstGeom>
        </p:spPr>
      </p:pic>
      <p:pic>
        <p:nvPicPr>
          <p:cNvPr id="3" name="Imagen 2">
            <a:extLst>
              <a:ext uri="{FF2B5EF4-FFF2-40B4-BE49-F238E27FC236}">
                <a16:creationId xmlns:a16="http://schemas.microsoft.com/office/drawing/2014/main" id="{8E213488-8BD6-42A5-BB7A-449E8BC80BC5}"/>
              </a:ext>
            </a:extLst>
          </p:cNvPr>
          <p:cNvPicPr>
            <a:picLocks/>
          </p:cNvPicPr>
          <p:nvPr/>
        </p:nvPicPr>
        <p:blipFill>
          <a:blip r:embed="rId4"/>
          <a:stretch>
            <a:fillRect/>
          </a:stretch>
        </p:blipFill>
        <p:spPr>
          <a:xfrm>
            <a:off x="6112329" y="2397599"/>
            <a:ext cx="5940000" cy="3600000"/>
          </a:xfrm>
          <a:prstGeom prst="rect">
            <a:avLst/>
          </a:prstGeom>
        </p:spPr>
      </p:pic>
    </p:spTree>
    <p:extLst>
      <p:ext uri="{BB962C8B-B14F-4D97-AF65-F5344CB8AC3E}">
        <p14:creationId xmlns:p14="http://schemas.microsoft.com/office/powerpoint/2010/main" val="143470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261713" cy="329882"/>
          </a:xfrm>
          <a:noFill/>
        </p:spPr>
        <p:txBody>
          <a:bodyPr>
            <a:noAutofit/>
          </a:bodyPr>
          <a:lstStyle/>
          <a:p>
            <a:r>
              <a:rPr lang="es-CO" sz="2000" dirty="0"/>
              <a:t>CONTENIDO</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36</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880056" y="727013"/>
            <a:ext cx="10431887" cy="562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es-CO" sz="3200" dirty="0">
                <a:solidFill>
                  <a:schemeClr val="accent6"/>
                </a:solidFill>
              </a:rPr>
              <a:t>La encuesta</a:t>
            </a:r>
          </a:p>
          <a:p>
            <a:pPr marL="342900" indent="-342900" algn="just">
              <a:lnSpc>
                <a:spcPct val="150000"/>
              </a:lnSpc>
              <a:buAutoNum type="arabicPeriod"/>
            </a:pPr>
            <a:r>
              <a:rPr lang="es-CO" sz="3200" dirty="0">
                <a:solidFill>
                  <a:schemeClr val="accent6"/>
                </a:solidFill>
              </a:rPr>
              <a:t>Caracterización de la muestra</a:t>
            </a:r>
          </a:p>
          <a:p>
            <a:pPr marL="342900" indent="-342900" algn="just">
              <a:lnSpc>
                <a:spcPct val="150000"/>
              </a:lnSpc>
              <a:buAutoNum type="arabicPeriod"/>
            </a:pPr>
            <a:r>
              <a:rPr lang="es-CO" sz="3200" dirty="0">
                <a:solidFill>
                  <a:schemeClr val="accent6"/>
                </a:solidFill>
              </a:rPr>
              <a:t>Patrones de movilidad</a:t>
            </a:r>
          </a:p>
          <a:p>
            <a:pPr marL="342900" indent="-342900" algn="just">
              <a:lnSpc>
                <a:spcPct val="150000"/>
              </a:lnSpc>
              <a:buAutoNum type="arabicPeriod"/>
            </a:pPr>
            <a:r>
              <a:rPr lang="es-CO" sz="3200" dirty="0">
                <a:solidFill>
                  <a:schemeClr val="accent6"/>
                </a:solidFill>
              </a:rPr>
              <a:t>Análisis de los patrones</a:t>
            </a:r>
          </a:p>
          <a:p>
            <a:pPr marL="342900" indent="-342900" algn="just">
              <a:lnSpc>
                <a:spcPct val="150000"/>
              </a:lnSpc>
              <a:buAutoNum type="arabicPeriod"/>
            </a:pPr>
            <a:r>
              <a:rPr lang="es-CO" sz="3200" dirty="0">
                <a:solidFill>
                  <a:schemeClr val="accent6"/>
                </a:solidFill>
              </a:rPr>
              <a:t>Preferencias</a:t>
            </a:r>
          </a:p>
          <a:p>
            <a:pPr marL="342900" indent="-342900" algn="just">
              <a:lnSpc>
                <a:spcPct val="150000"/>
              </a:lnSpc>
              <a:buAutoNum type="arabicPeriod"/>
            </a:pPr>
            <a:r>
              <a:rPr lang="es-CO" sz="3200" dirty="0">
                <a:solidFill>
                  <a:schemeClr val="tx1"/>
                </a:solidFill>
              </a:rPr>
              <a:t>Infraestructura</a:t>
            </a:r>
          </a:p>
          <a:p>
            <a:pPr marL="342900" indent="-342900" algn="just">
              <a:lnSpc>
                <a:spcPct val="150000"/>
              </a:lnSpc>
              <a:buAutoNum type="arabicPeriod"/>
            </a:pPr>
            <a:r>
              <a:rPr lang="es-CO" sz="3200" dirty="0">
                <a:solidFill>
                  <a:schemeClr val="accent6"/>
                </a:solidFill>
              </a:rPr>
              <a:t>Indicadores</a:t>
            </a:r>
          </a:p>
          <a:p>
            <a:pPr marL="342900" indent="-342900" algn="just">
              <a:lnSpc>
                <a:spcPct val="150000"/>
              </a:lnSpc>
              <a:buAutoNum type="arabicPeriod"/>
            </a:pPr>
            <a:r>
              <a:rPr lang="es-CO" sz="3200" dirty="0">
                <a:solidFill>
                  <a:schemeClr val="accent6"/>
                </a:solidFill>
              </a:rPr>
              <a:t>Estrategias</a:t>
            </a:r>
          </a:p>
        </p:txBody>
      </p:sp>
    </p:spTree>
    <p:extLst>
      <p:ext uri="{BB962C8B-B14F-4D97-AF65-F5344CB8AC3E}">
        <p14:creationId xmlns:p14="http://schemas.microsoft.com/office/powerpoint/2010/main" val="3914461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37</a:t>
            </a:fld>
            <a:endParaRPr lang="es-CO" dirty="0"/>
          </a:p>
        </p:txBody>
      </p:sp>
      <p:pic>
        <p:nvPicPr>
          <p:cNvPr id="9" name="Imagen 8">
            <a:extLst>
              <a:ext uri="{FF2B5EF4-FFF2-40B4-BE49-F238E27FC236}">
                <a16:creationId xmlns:a16="http://schemas.microsoft.com/office/drawing/2014/main" id="{3F329A08-6197-433F-979B-9D5579F77FA6}"/>
              </a:ext>
            </a:extLst>
          </p:cNvPr>
          <p:cNvPicPr/>
          <p:nvPr/>
        </p:nvPicPr>
        <p:blipFill rotWithShape="1">
          <a:blip r:embed="rId3" cstate="print">
            <a:extLst>
              <a:ext uri="{28A0092B-C50C-407E-A947-70E740481C1C}">
                <a14:useLocalDpi xmlns:a14="http://schemas.microsoft.com/office/drawing/2010/main" val="0"/>
              </a:ext>
            </a:extLst>
          </a:blip>
          <a:srcRect l="15637" t="29339" r="9505" b="16127"/>
          <a:stretch/>
        </p:blipFill>
        <p:spPr bwMode="auto">
          <a:xfrm rot="10800000">
            <a:off x="505677" y="774381"/>
            <a:ext cx="3960000" cy="2880000"/>
          </a:xfrm>
          <a:prstGeom prst="rect">
            <a:avLst/>
          </a:prstGeom>
          <a:noFill/>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3AF3EF00-C8F4-48C2-8D85-9B98045A07F4}"/>
              </a:ext>
            </a:extLst>
          </p:cNvPr>
          <p:cNvPicPr/>
          <p:nvPr/>
        </p:nvPicPr>
        <p:blipFill rotWithShape="1">
          <a:blip r:embed="rId4" cstate="print">
            <a:extLst>
              <a:ext uri="{28A0092B-C50C-407E-A947-70E740481C1C}">
                <a14:useLocalDpi xmlns:a14="http://schemas.microsoft.com/office/drawing/2010/main" val="0"/>
              </a:ext>
            </a:extLst>
          </a:blip>
          <a:srcRect l="20539" t="10226" b="13881"/>
          <a:stretch/>
        </p:blipFill>
        <p:spPr bwMode="auto">
          <a:xfrm>
            <a:off x="7726325" y="774382"/>
            <a:ext cx="3960000" cy="2880000"/>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26C4C2B6-0BB1-487A-9303-BCFC4D5E23A9}"/>
              </a:ext>
            </a:extLst>
          </p:cNvPr>
          <p:cNvPicPr/>
          <p:nvPr/>
        </p:nvPicPr>
        <p:blipFill rotWithShape="1">
          <a:blip r:embed="rId5" cstate="print">
            <a:extLst>
              <a:ext uri="{28A0092B-C50C-407E-A947-70E740481C1C}">
                <a14:useLocalDpi xmlns:a14="http://schemas.microsoft.com/office/drawing/2010/main" val="0"/>
              </a:ext>
            </a:extLst>
          </a:blip>
          <a:srcRect t="-92" r="5621" b="17568"/>
          <a:stretch/>
        </p:blipFill>
        <p:spPr bwMode="auto">
          <a:xfrm>
            <a:off x="505677" y="3978000"/>
            <a:ext cx="3960000" cy="2880000"/>
          </a:xfrm>
          <a:prstGeom prst="rect">
            <a:avLst/>
          </a:prstGeom>
          <a:noFill/>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4CF45E6D-CAB0-4E8A-B299-BF987A77C7C5}"/>
              </a:ext>
            </a:extLst>
          </p:cNvPr>
          <p:cNvSpPr/>
          <p:nvPr/>
        </p:nvSpPr>
        <p:spPr>
          <a:xfrm>
            <a:off x="4813110" y="3425782"/>
            <a:ext cx="2565780" cy="968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solidFill>
                  <a:schemeClr val="tx1"/>
                </a:solidFill>
              </a:rPr>
              <a:t>Andenes </a:t>
            </a:r>
            <a:r>
              <a:rPr lang="es-CO" sz="2800" dirty="0" err="1">
                <a:solidFill>
                  <a:schemeClr val="tx1"/>
                </a:solidFill>
              </a:rPr>
              <a:t>Cra</a:t>
            </a:r>
            <a:r>
              <a:rPr lang="es-CO" sz="2800" dirty="0">
                <a:solidFill>
                  <a:schemeClr val="tx1"/>
                </a:solidFill>
              </a:rPr>
              <a:t>. 7</a:t>
            </a:r>
          </a:p>
        </p:txBody>
      </p:sp>
      <p:pic>
        <p:nvPicPr>
          <p:cNvPr id="16" name="Imagen 15">
            <a:extLst>
              <a:ext uri="{FF2B5EF4-FFF2-40B4-BE49-F238E27FC236}">
                <a16:creationId xmlns:a16="http://schemas.microsoft.com/office/drawing/2014/main" id="{A3EA2DF9-D9D4-40A6-9538-D644C2E8E364}"/>
              </a:ext>
            </a:extLst>
          </p:cNvPr>
          <p:cNvPicPr/>
          <p:nvPr/>
        </p:nvPicPr>
        <p:blipFill rotWithShape="1">
          <a:blip r:embed="rId6" cstate="print">
            <a:extLst>
              <a:ext uri="{28A0092B-C50C-407E-A947-70E740481C1C}">
                <a14:useLocalDpi xmlns:a14="http://schemas.microsoft.com/office/drawing/2010/main" val="0"/>
              </a:ext>
            </a:extLst>
          </a:blip>
          <a:srcRect l="10864" t="23402" r="13090" b="17298"/>
          <a:stretch/>
        </p:blipFill>
        <p:spPr bwMode="auto">
          <a:xfrm>
            <a:off x="7726325" y="3978000"/>
            <a:ext cx="3960000" cy="2879725"/>
          </a:xfrm>
          <a:prstGeom prst="rect">
            <a:avLst/>
          </a:prstGeom>
          <a:noFill/>
          <a:ln>
            <a:noFill/>
          </a:ln>
          <a:extLst>
            <a:ext uri="{53640926-AAD7-44D8-BBD7-CCE9431645EC}">
              <a14:shadowObscured xmlns:a14="http://schemas.microsoft.com/office/drawing/2010/main"/>
            </a:ext>
          </a:extLst>
        </p:spPr>
      </p:pic>
      <p:sp>
        <p:nvSpPr>
          <p:cNvPr id="17" name="Rectángulo 16">
            <a:extLst>
              <a:ext uri="{FF2B5EF4-FFF2-40B4-BE49-F238E27FC236}">
                <a16:creationId xmlns:a16="http://schemas.microsoft.com/office/drawing/2014/main" id="{87AAC47A-89FF-402B-B544-F124D645B834}"/>
              </a:ext>
            </a:extLst>
          </p:cNvPr>
          <p:cNvSpPr/>
          <p:nvPr/>
        </p:nvSpPr>
        <p:spPr>
          <a:xfrm>
            <a:off x="4938214" y="6426880"/>
            <a:ext cx="2315572" cy="31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rPr>
              <a:t>Fuente: Archivo propio</a:t>
            </a:r>
          </a:p>
        </p:txBody>
      </p:sp>
      <p:sp>
        <p:nvSpPr>
          <p:cNvPr id="19" name="Título 1">
            <a:extLst>
              <a:ext uri="{FF2B5EF4-FFF2-40B4-BE49-F238E27FC236}">
                <a16:creationId xmlns:a16="http://schemas.microsoft.com/office/drawing/2014/main" id="{480318A7-CF96-4C3B-981E-B37A19CBDE99}"/>
              </a:ext>
            </a:extLst>
          </p:cNvPr>
          <p:cNvSpPr txBox="1">
            <a:spLocks/>
          </p:cNvSpPr>
          <p:nvPr/>
        </p:nvSpPr>
        <p:spPr bwMode="black">
          <a:xfrm>
            <a:off x="107999" y="120880"/>
            <a:ext cx="307192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INFRAESTRUCTURA</a:t>
            </a:r>
          </a:p>
        </p:txBody>
      </p:sp>
    </p:spTree>
    <p:extLst>
      <p:ext uri="{BB962C8B-B14F-4D97-AF65-F5344CB8AC3E}">
        <p14:creationId xmlns:p14="http://schemas.microsoft.com/office/powerpoint/2010/main" val="1703758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38</a:t>
            </a:fld>
            <a:endParaRPr lang="es-CO" dirty="0"/>
          </a:p>
        </p:txBody>
      </p:sp>
      <p:sp>
        <p:nvSpPr>
          <p:cNvPr id="2" name="Rectángulo 1">
            <a:extLst>
              <a:ext uri="{FF2B5EF4-FFF2-40B4-BE49-F238E27FC236}">
                <a16:creationId xmlns:a16="http://schemas.microsoft.com/office/drawing/2014/main" id="{4CF45E6D-CAB0-4E8A-B299-BF987A77C7C5}"/>
              </a:ext>
            </a:extLst>
          </p:cNvPr>
          <p:cNvSpPr/>
          <p:nvPr/>
        </p:nvSpPr>
        <p:spPr>
          <a:xfrm>
            <a:off x="4813110" y="3425782"/>
            <a:ext cx="2565780" cy="968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solidFill>
                  <a:schemeClr val="tx1"/>
                </a:solidFill>
              </a:rPr>
              <a:t>Andenes costado oriental</a:t>
            </a:r>
          </a:p>
        </p:txBody>
      </p:sp>
      <p:sp>
        <p:nvSpPr>
          <p:cNvPr id="17" name="Rectángulo 16">
            <a:extLst>
              <a:ext uri="{FF2B5EF4-FFF2-40B4-BE49-F238E27FC236}">
                <a16:creationId xmlns:a16="http://schemas.microsoft.com/office/drawing/2014/main" id="{87AAC47A-89FF-402B-B544-F124D645B834}"/>
              </a:ext>
            </a:extLst>
          </p:cNvPr>
          <p:cNvSpPr/>
          <p:nvPr/>
        </p:nvSpPr>
        <p:spPr>
          <a:xfrm>
            <a:off x="4938214" y="6426880"/>
            <a:ext cx="2315572" cy="31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rPr>
              <a:t>Fuente: Archivo propio</a:t>
            </a:r>
          </a:p>
        </p:txBody>
      </p:sp>
      <p:sp>
        <p:nvSpPr>
          <p:cNvPr id="19" name="Título 1">
            <a:extLst>
              <a:ext uri="{FF2B5EF4-FFF2-40B4-BE49-F238E27FC236}">
                <a16:creationId xmlns:a16="http://schemas.microsoft.com/office/drawing/2014/main" id="{480318A7-CF96-4C3B-981E-B37A19CBDE99}"/>
              </a:ext>
            </a:extLst>
          </p:cNvPr>
          <p:cNvSpPr txBox="1">
            <a:spLocks/>
          </p:cNvSpPr>
          <p:nvPr/>
        </p:nvSpPr>
        <p:spPr bwMode="black">
          <a:xfrm>
            <a:off x="107999" y="120880"/>
            <a:ext cx="307192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INFRAESTRUCTURA</a:t>
            </a:r>
          </a:p>
        </p:txBody>
      </p:sp>
      <p:pic>
        <p:nvPicPr>
          <p:cNvPr id="12" name="Imagen 11">
            <a:extLst>
              <a:ext uri="{FF2B5EF4-FFF2-40B4-BE49-F238E27FC236}">
                <a16:creationId xmlns:a16="http://schemas.microsoft.com/office/drawing/2014/main" id="{BCFAD48B-32C8-459F-9468-ABE601B792AF}"/>
              </a:ext>
            </a:extLst>
          </p:cNvPr>
          <p:cNvPicPr/>
          <p:nvPr/>
        </p:nvPicPr>
        <p:blipFill rotWithShape="1">
          <a:blip r:embed="rId3">
            <a:extLst>
              <a:ext uri="{28A0092B-C50C-407E-A947-70E740481C1C}">
                <a14:useLocalDpi xmlns:a14="http://schemas.microsoft.com/office/drawing/2010/main" val="0"/>
              </a:ext>
            </a:extLst>
          </a:blip>
          <a:srcRect t="18897" b="24429"/>
          <a:stretch/>
        </p:blipFill>
        <p:spPr bwMode="auto">
          <a:xfrm>
            <a:off x="507600" y="774000"/>
            <a:ext cx="3960000" cy="2879725"/>
          </a:xfrm>
          <a:prstGeom prst="rect">
            <a:avLst/>
          </a:prstGeom>
          <a:noFill/>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2DC7B29A-A7EA-4958-A090-5950EEFA0F6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4400" y="3923901"/>
            <a:ext cx="3960000" cy="2879725"/>
          </a:xfrm>
          <a:prstGeom prst="rect">
            <a:avLst/>
          </a:prstGeom>
          <a:noFill/>
          <a:ln>
            <a:noFill/>
          </a:ln>
        </p:spPr>
      </p:pic>
      <p:pic>
        <p:nvPicPr>
          <p:cNvPr id="14" name="Imagen 13">
            <a:extLst>
              <a:ext uri="{FF2B5EF4-FFF2-40B4-BE49-F238E27FC236}">
                <a16:creationId xmlns:a16="http://schemas.microsoft.com/office/drawing/2014/main" id="{60344EC8-7A43-458E-A637-3CC27FD50CF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4400" y="773999"/>
            <a:ext cx="3960000" cy="2879725"/>
          </a:xfrm>
          <a:prstGeom prst="rect">
            <a:avLst/>
          </a:prstGeom>
          <a:noFill/>
          <a:ln>
            <a:noFill/>
          </a:ln>
        </p:spPr>
      </p:pic>
      <p:pic>
        <p:nvPicPr>
          <p:cNvPr id="15" name="Imagen 14">
            <a:extLst>
              <a:ext uri="{FF2B5EF4-FFF2-40B4-BE49-F238E27FC236}">
                <a16:creationId xmlns:a16="http://schemas.microsoft.com/office/drawing/2014/main" id="{C874C7CE-A36C-4E38-B8E0-CC2D071C19DD}"/>
              </a:ext>
            </a:extLst>
          </p:cNvPr>
          <p:cNvPicPr/>
          <p:nvPr/>
        </p:nvPicPr>
        <p:blipFill rotWithShape="1">
          <a:blip r:embed="rId6" cstate="print">
            <a:extLst>
              <a:ext uri="{28A0092B-C50C-407E-A947-70E740481C1C}">
                <a14:useLocalDpi xmlns:a14="http://schemas.microsoft.com/office/drawing/2010/main" val="0"/>
              </a:ext>
            </a:extLst>
          </a:blip>
          <a:srcRect t="18681" b="6999"/>
          <a:stretch/>
        </p:blipFill>
        <p:spPr bwMode="auto">
          <a:xfrm>
            <a:off x="507600" y="3978275"/>
            <a:ext cx="3960000" cy="28797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427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39</a:t>
            </a:fld>
            <a:endParaRPr lang="es-CO" dirty="0"/>
          </a:p>
        </p:txBody>
      </p:sp>
      <p:sp>
        <p:nvSpPr>
          <p:cNvPr id="2" name="Rectángulo 1">
            <a:extLst>
              <a:ext uri="{FF2B5EF4-FFF2-40B4-BE49-F238E27FC236}">
                <a16:creationId xmlns:a16="http://schemas.microsoft.com/office/drawing/2014/main" id="{4CF45E6D-CAB0-4E8A-B299-BF987A77C7C5}"/>
              </a:ext>
            </a:extLst>
          </p:cNvPr>
          <p:cNvSpPr/>
          <p:nvPr/>
        </p:nvSpPr>
        <p:spPr>
          <a:xfrm>
            <a:off x="4813110" y="663562"/>
            <a:ext cx="2565780" cy="968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solidFill>
                  <a:schemeClr val="tx1"/>
                </a:solidFill>
              </a:rPr>
              <a:t>Ciclorrutas</a:t>
            </a:r>
          </a:p>
        </p:txBody>
      </p:sp>
      <p:sp>
        <p:nvSpPr>
          <p:cNvPr id="17" name="Rectángulo 16">
            <a:extLst>
              <a:ext uri="{FF2B5EF4-FFF2-40B4-BE49-F238E27FC236}">
                <a16:creationId xmlns:a16="http://schemas.microsoft.com/office/drawing/2014/main" id="{87AAC47A-89FF-402B-B544-F124D645B834}"/>
              </a:ext>
            </a:extLst>
          </p:cNvPr>
          <p:cNvSpPr/>
          <p:nvPr/>
        </p:nvSpPr>
        <p:spPr>
          <a:xfrm>
            <a:off x="4938214" y="6426880"/>
            <a:ext cx="2315572" cy="31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solidFill>
                  <a:schemeClr val="tx1"/>
                </a:solidFill>
              </a:rPr>
              <a:t>Fuente: Archivo propio</a:t>
            </a:r>
          </a:p>
        </p:txBody>
      </p:sp>
      <p:sp>
        <p:nvSpPr>
          <p:cNvPr id="12" name="Título 1">
            <a:extLst>
              <a:ext uri="{FF2B5EF4-FFF2-40B4-BE49-F238E27FC236}">
                <a16:creationId xmlns:a16="http://schemas.microsoft.com/office/drawing/2014/main" id="{B41AC753-2445-4EA3-BB6B-29FCAD50E126}"/>
              </a:ext>
            </a:extLst>
          </p:cNvPr>
          <p:cNvSpPr txBox="1">
            <a:spLocks/>
          </p:cNvSpPr>
          <p:nvPr/>
        </p:nvSpPr>
        <p:spPr bwMode="black">
          <a:xfrm>
            <a:off x="107999" y="120880"/>
            <a:ext cx="3071929"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INFRAESTRUCTURA</a:t>
            </a:r>
          </a:p>
        </p:txBody>
      </p:sp>
      <p:pic>
        <p:nvPicPr>
          <p:cNvPr id="13" name="Imagen 12">
            <a:extLst>
              <a:ext uri="{FF2B5EF4-FFF2-40B4-BE49-F238E27FC236}">
                <a16:creationId xmlns:a16="http://schemas.microsoft.com/office/drawing/2014/main" id="{C7725326-16F4-4A88-A94C-54503C71E27B}"/>
              </a:ext>
            </a:extLst>
          </p:cNvPr>
          <p:cNvPicPr/>
          <p:nvPr/>
        </p:nvPicPr>
        <p:blipFill rotWithShape="1">
          <a:blip r:embed="rId3" cstate="print">
            <a:extLst>
              <a:ext uri="{28A0092B-C50C-407E-A947-70E740481C1C}">
                <a14:useLocalDpi xmlns:a14="http://schemas.microsoft.com/office/drawing/2010/main" val="0"/>
              </a:ext>
            </a:extLst>
          </a:blip>
          <a:srcRect l="8720" t="27658" r="9011" b="5850"/>
          <a:stretch/>
        </p:blipFill>
        <p:spPr bwMode="auto">
          <a:xfrm>
            <a:off x="244476" y="1794572"/>
            <a:ext cx="5241923" cy="3268856"/>
          </a:xfrm>
          <a:prstGeom prst="rect">
            <a:avLst/>
          </a:prstGeom>
          <a:noFill/>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6D88BF4E-2ADC-4716-8177-0D878674F9F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494420" y="1556104"/>
            <a:ext cx="4333595" cy="3745792"/>
          </a:xfrm>
          <a:prstGeom prst="rect">
            <a:avLst/>
          </a:prstGeom>
          <a:noFill/>
          <a:ln>
            <a:noFill/>
          </a:ln>
        </p:spPr>
      </p:pic>
    </p:spTree>
    <p:extLst>
      <p:ext uri="{BB962C8B-B14F-4D97-AF65-F5344CB8AC3E}">
        <p14:creationId xmlns:p14="http://schemas.microsoft.com/office/powerpoint/2010/main" val="3921284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0"/>
            <a:ext cx="2300349" cy="317003"/>
          </a:xfrm>
          <a:noFill/>
        </p:spPr>
        <p:txBody>
          <a:bodyPr>
            <a:noAutofit/>
          </a:bodyPr>
          <a:lstStyle/>
          <a:p>
            <a:r>
              <a:rPr lang="es-CO" sz="2000" dirty="0"/>
              <a:t>LA ENCUESTA</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513009" y="941696"/>
            <a:ext cx="11165983" cy="5641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4000" dirty="0">
                <a:solidFill>
                  <a:schemeClr val="tx1"/>
                </a:solidFill>
              </a:rPr>
              <a:t>Encuesta disponible por poco más de un mes.</a:t>
            </a:r>
          </a:p>
          <a:p>
            <a:pPr algn="just">
              <a:lnSpc>
                <a:spcPct val="150000"/>
              </a:lnSpc>
            </a:pPr>
            <a:endParaRPr lang="es-CO" sz="4000" dirty="0">
              <a:solidFill>
                <a:schemeClr val="tx1"/>
              </a:solidFill>
            </a:endParaRPr>
          </a:p>
          <a:p>
            <a:pPr algn="just">
              <a:lnSpc>
                <a:spcPct val="150000"/>
              </a:lnSpc>
            </a:pPr>
            <a:r>
              <a:rPr lang="es-CO" sz="4000" dirty="0">
                <a:solidFill>
                  <a:schemeClr val="tx1"/>
                </a:solidFill>
              </a:rPr>
              <a:t>4.983 						</a:t>
            </a:r>
            <a:r>
              <a:rPr lang="es-CO" sz="4000" dirty="0">
                <a:solidFill>
                  <a:schemeClr val="tx1"/>
                </a:solidFill>
                <a:sym typeface="Wingdings" panose="05000000000000000000" pitchFamily="2" charset="2"/>
              </a:rPr>
              <a:t>4.715</a:t>
            </a:r>
            <a:r>
              <a:rPr lang="en-US" sz="4000" dirty="0">
                <a:solidFill>
                  <a:schemeClr val="tx1"/>
                </a:solidFill>
                <a:sym typeface="Wingdings" panose="05000000000000000000" pitchFamily="2" charset="2"/>
              </a:rPr>
              <a:t> </a:t>
            </a:r>
            <a:r>
              <a:rPr lang="es-CO" sz="4000" dirty="0">
                <a:solidFill>
                  <a:schemeClr val="tx1"/>
                </a:solidFill>
                <a:sym typeface="Wingdings" panose="05000000000000000000" pitchFamily="2" charset="2"/>
              </a:rPr>
              <a:t>respuesta</a:t>
            </a:r>
            <a:r>
              <a:rPr lang="en-US" sz="4000" dirty="0">
                <a:solidFill>
                  <a:schemeClr val="tx1"/>
                </a:solidFill>
                <a:sym typeface="Wingdings" panose="05000000000000000000" pitchFamily="2" charset="2"/>
              </a:rPr>
              <a:t>s</a:t>
            </a:r>
            <a:r>
              <a:rPr lang="es-CO" sz="4000" dirty="0">
                <a:solidFill>
                  <a:schemeClr val="tx1"/>
                </a:solidFill>
                <a:sym typeface="Wingdings" panose="05000000000000000000" pitchFamily="2" charset="2"/>
              </a:rPr>
              <a:t> válidas</a:t>
            </a:r>
          </a:p>
          <a:p>
            <a:pPr algn="just">
              <a:lnSpc>
                <a:spcPct val="150000"/>
              </a:lnSpc>
            </a:pPr>
            <a:endParaRPr lang="es-CO" sz="4000" dirty="0">
              <a:solidFill>
                <a:schemeClr val="tx1"/>
              </a:solidFill>
              <a:sym typeface="Wingdings" panose="05000000000000000000" pitchFamily="2" charset="2"/>
            </a:endParaRPr>
          </a:p>
          <a:p>
            <a:pPr algn="just">
              <a:lnSpc>
                <a:spcPct val="150000"/>
              </a:lnSpc>
            </a:pPr>
            <a:r>
              <a:rPr lang="es-CO" sz="4000" dirty="0">
                <a:solidFill>
                  <a:schemeClr val="tx1"/>
                </a:solidFill>
                <a:sym typeface="Wingdings" panose="05000000000000000000" pitchFamily="2" charset="2"/>
              </a:rPr>
              <a:t>La encuesta es representativa con un error del </a:t>
            </a:r>
            <a:r>
              <a:rPr lang="es-CO" sz="4400" b="1" dirty="0">
                <a:solidFill>
                  <a:schemeClr val="tx1"/>
                </a:solidFill>
                <a:sym typeface="Wingdings" panose="05000000000000000000" pitchFamily="2" charset="2"/>
              </a:rPr>
              <a:t>5% </a:t>
            </a:r>
            <a:r>
              <a:rPr lang="es-CO" sz="4000" dirty="0">
                <a:solidFill>
                  <a:schemeClr val="tx1"/>
                </a:solidFill>
                <a:sym typeface="Wingdings" panose="05000000000000000000" pitchFamily="2" charset="2"/>
              </a:rPr>
              <a:t>y un nivel de confianza del </a:t>
            </a:r>
            <a:r>
              <a:rPr lang="es-CO" sz="4400" b="1" dirty="0">
                <a:solidFill>
                  <a:schemeClr val="tx1"/>
                </a:solidFill>
                <a:sym typeface="Wingdings" panose="05000000000000000000" pitchFamily="2" charset="2"/>
              </a:rPr>
              <a:t>95% </a:t>
            </a:r>
            <a:r>
              <a:rPr lang="es-CO" sz="4000" dirty="0">
                <a:solidFill>
                  <a:schemeClr val="tx1"/>
                </a:solidFill>
                <a:sym typeface="Wingdings" panose="05000000000000000000" pitchFamily="2" charset="2"/>
              </a:rPr>
              <a:t>(se necesitaban 1.537)</a:t>
            </a:r>
          </a:p>
          <a:p>
            <a:pPr algn="just">
              <a:lnSpc>
                <a:spcPct val="150000"/>
              </a:lnSpc>
            </a:pPr>
            <a:endParaRPr lang="es-CO" sz="4000" dirty="0">
              <a:solidFill>
                <a:schemeClr val="accent6"/>
              </a:solidFill>
            </a:endParaRPr>
          </a:p>
        </p:txBody>
      </p:sp>
      <p:sp>
        <p:nvSpPr>
          <p:cNvPr id="5" name="Flecha: a la derecha 4">
            <a:extLst>
              <a:ext uri="{FF2B5EF4-FFF2-40B4-BE49-F238E27FC236}">
                <a16:creationId xmlns:a16="http://schemas.microsoft.com/office/drawing/2014/main" id="{BE3DEC4D-5D3F-47B7-AD8E-99EE02D40E62}"/>
              </a:ext>
            </a:extLst>
          </p:cNvPr>
          <p:cNvSpPr/>
          <p:nvPr/>
        </p:nvSpPr>
        <p:spPr>
          <a:xfrm>
            <a:off x="2305320" y="2666297"/>
            <a:ext cx="1596980" cy="4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10A0A549-6128-4B0B-A84B-87F60B3877A6}"/>
              </a:ext>
            </a:extLst>
          </p:cNvPr>
          <p:cNvSpPr/>
          <p:nvPr/>
        </p:nvSpPr>
        <p:spPr>
          <a:xfrm>
            <a:off x="1967250" y="3347509"/>
            <a:ext cx="2273120" cy="6729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tx1"/>
                </a:solidFill>
              </a:rPr>
              <a:t>Calidad de la información</a:t>
            </a:r>
          </a:p>
        </p:txBody>
      </p:sp>
    </p:spTree>
    <p:extLst>
      <p:ext uri="{BB962C8B-B14F-4D97-AF65-F5344CB8AC3E}">
        <p14:creationId xmlns:p14="http://schemas.microsoft.com/office/powerpoint/2010/main" val="7079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261713" cy="329882"/>
          </a:xfrm>
          <a:noFill/>
        </p:spPr>
        <p:txBody>
          <a:bodyPr>
            <a:noAutofit/>
          </a:bodyPr>
          <a:lstStyle/>
          <a:p>
            <a:r>
              <a:rPr lang="es-CO" sz="2000" dirty="0"/>
              <a:t>CONTENIDO</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40</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880056" y="727013"/>
            <a:ext cx="10431887" cy="562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es-CO" sz="4000" dirty="0">
                <a:solidFill>
                  <a:schemeClr val="accent6"/>
                </a:solidFill>
              </a:rPr>
              <a:t>La encuesta</a:t>
            </a:r>
          </a:p>
          <a:p>
            <a:pPr marL="342900" indent="-342900" algn="just">
              <a:lnSpc>
                <a:spcPct val="150000"/>
              </a:lnSpc>
              <a:buAutoNum type="arabicPeriod"/>
            </a:pPr>
            <a:r>
              <a:rPr lang="es-CO" sz="4000" dirty="0">
                <a:solidFill>
                  <a:schemeClr val="accent6"/>
                </a:solidFill>
              </a:rPr>
              <a:t>Caracterización de la muestra</a:t>
            </a:r>
          </a:p>
          <a:p>
            <a:pPr marL="342900" indent="-342900" algn="just">
              <a:lnSpc>
                <a:spcPct val="150000"/>
              </a:lnSpc>
              <a:buAutoNum type="arabicPeriod"/>
            </a:pPr>
            <a:r>
              <a:rPr lang="es-CO" sz="4000" dirty="0">
                <a:solidFill>
                  <a:schemeClr val="accent6"/>
                </a:solidFill>
              </a:rPr>
              <a:t>Patrones de movilidad</a:t>
            </a:r>
          </a:p>
          <a:p>
            <a:pPr marL="342900" indent="-342900" algn="just">
              <a:lnSpc>
                <a:spcPct val="150000"/>
              </a:lnSpc>
              <a:buAutoNum type="arabicPeriod"/>
            </a:pPr>
            <a:r>
              <a:rPr lang="es-CO" sz="4000" dirty="0">
                <a:solidFill>
                  <a:schemeClr val="accent6"/>
                </a:solidFill>
              </a:rPr>
              <a:t>Análisis de los patrones</a:t>
            </a:r>
          </a:p>
          <a:p>
            <a:pPr marL="342900" indent="-342900" algn="just">
              <a:lnSpc>
                <a:spcPct val="150000"/>
              </a:lnSpc>
              <a:buAutoNum type="arabicPeriod"/>
            </a:pPr>
            <a:r>
              <a:rPr lang="es-CO" sz="4000" dirty="0">
                <a:solidFill>
                  <a:schemeClr val="accent6"/>
                </a:solidFill>
              </a:rPr>
              <a:t>Preferencias</a:t>
            </a:r>
          </a:p>
          <a:p>
            <a:pPr marL="342900" indent="-342900" algn="just">
              <a:lnSpc>
                <a:spcPct val="150000"/>
              </a:lnSpc>
              <a:buAutoNum type="arabicPeriod"/>
            </a:pPr>
            <a:r>
              <a:rPr lang="es-CO" sz="4000" dirty="0">
                <a:solidFill>
                  <a:schemeClr val="tx1"/>
                </a:solidFill>
              </a:rPr>
              <a:t>Indicadores</a:t>
            </a:r>
          </a:p>
          <a:p>
            <a:pPr marL="342900" indent="-342900" algn="just">
              <a:lnSpc>
                <a:spcPct val="150000"/>
              </a:lnSpc>
              <a:buAutoNum type="arabicPeriod"/>
            </a:pPr>
            <a:r>
              <a:rPr lang="es-CO" sz="4000" dirty="0">
                <a:solidFill>
                  <a:schemeClr val="accent6"/>
                </a:solidFill>
              </a:rPr>
              <a:t>Estrategias</a:t>
            </a:r>
          </a:p>
        </p:txBody>
      </p:sp>
    </p:spTree>
    <p:extLst>
      <p:ext uri="{BB962C8B-B14F-4D97-AF65-F5344CB8AC3E}">
        <p14:creationId xmlns:p14="http://schemas.microsoft.com/office/powerpoint/2010/main" val="174361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41</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INDICADORES</a:t>
            </a:r>
          </a:p>
        </p:txBody>
      </p:sp>
      <p:sp>
        <p:nvSpPr>
          <p:cNvPr id="2" name="Rectángulo 1">
            <a:extLst>
              <a:ext uri="{FF2B5EF4-FFF2-40B4-BE49-F238E27FC236}">
                <a16:creationId xmlns:a16="http://schemas.microsoft.com/office/drawing/2014/main" id="{D8AB35B5-183E-4B3B-B12D-D3DF6EE61B44}"/>
              </a:ext>
            </a:extLst>
          </p:cNvPr>
          <p:cNvSpPr/>
          <p:nvPr/>
        </p:nvSpPr>
        <p:spPr>
          <a:xfrm>
            <a:off x="2755900" y="774700"/>
            <a:ext cx="6680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Índice de movilidad sostenible</a:t>
            </a:r>
          </a:p>
        </p:txBody>
      </p:sp>
      <p:sp>
        <p:nvSpPr>
          <p:cNvPr id="3" name="Rectángulo 2">
            <a:extLst>
              <a:ext uri="{FF2B5EF4-FFF2-40B4-BE49-F238E27FC236}">
                <a16:creationId xmlns:a16="http://schemas.microsoft.com/office/drawing/2014/main" id="{C4023D7A-3456-466D-9354-09AFFC644ECB}"/>
              </a:ext>
            </a:extLst>
          </p:cNvPr>
          <p:cNvSpPr/>
          <p:nvPr/>
        </p:nvSpPr>
        <p:spPr>
          <a:xfrm>
            <a:off x="304800" y="2582545"/>
            <a:ext cx="6680200" cy="1692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2400" dirty="0">
                <a:solidFill>
                  <a:schemeClr val="tx1"/>
                </a:solidFill>
              </a:rPr>
              <a:t>Proporción de personas que usan modos activos, transporte público colectivo, rutas institucionales o carro compartido.</a:t>
            </a:r>
          </a:p>
        </p:txBody>
      </p:sp>
      <p:sp>
        <p:nvSpPr>
          <p:cNvPr id="22" name="Decágono 21">
            <a:extLst>
              <a:ext uri="{FF2B5EF4-FFF2-40B4-BE49-F238E27FC236}">
                <a16:creationId xmlns:a16="http://schemas.microsoft.com/office/drawing/2014/main" id="{B4FE7F4C-EE74-4415-90B9-B1CA74B470C7}"/>
              </a:ext>
            </a:extLst>
          </p:cNvPr>
          <p:cNvSpPr/>
          <p:nvPr/>
        </p:nvSpPr>
        <p:spPr>
          <a:xfrm>
            <a:off x="8274802" y="2216150"/>
            <a:ext cx="2667000" cy="2425700"/>
          </a:xfrm>
          <a:prstGeom prst="decagon">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8800" dirty="0">
                <a:solidFill>
                  <a:schemeClr val="tx1"/>
                </a:solidFill>
              </a:rPr>
              <a:t>80%</a:t>
            </a:r>
          </a:p>
        </p:txBody>
      </p:sp>
    </p:spTree>
    <p:extLst>
      <p:ext uri="{BB962C8B-B14F-4D97-AF65-F5344CB8AC3E}">
        <p14:creationId xmlns:p14="http://schemas.microsoft.com/office/powerpoint/2010/main" val="3279893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42</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INDICADORES</a:t>
            </a:r>
          </a:p>
        </p:txBody>
      </p:sp>
      <p:sp>
        <p:nvSpPr>
          <p:cNvPr id="2" name="Rectángulo 1">
            <a:extLst>
              <a:ext uri="{FF2B5EF4-FFF2-40B4-BE49-F238E27FC236}">
                <a16:creationId xmlns:a16="http://schemas.microsoft.com/office/drawing/2014/main" id="{D8AB35B5-183E-4B3B-B12D-D3DF6EE61B44}"/>
              </a:ext>
            </a:extLst>
          </p:cNvPr>
          <p:cNvSpPr/>
          <p:nvPr/>
        </p:nvSpPr>
        <p:spPr>
          <a:xfrm>
            <a:off x="2755900" y="774700"/>
            <a:ext cx="6680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Huella de calidad de vida</a:t>
            </a:r>
          </a:p>
        </p:txBody>
      </p:sp>
      <p:sp>
        <p:nvSpPr>
          <p:cNvPr id="5" name="Rectángulo 4">
            <a:extLst>
              <a:ext uri="{FF2B5EF4-FFF2-40B4-BE49-F238E27FC236}">
                <a16:creationId xmlns:a16="http://schemas.microsoft.com/office/drawing/2014/main" id="{DACC8B1D-EAE2-4AE1-8F0F-8BC9B61A5E48}"/>
              </a:ext>
            </a:extLst>
          </p:cNvPr>
          <p:cNvSpPr/>
          <p:nvPr/>
        </p:nvSpPr>
        <p:spPr>
          <a:xfrm>
            <a:off x="330200" y="2692400"/>
            <a:ext cx="66802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2400" dirty="0">
                <a:solidFill>
                  <a:schemeClr val="tx1"/>
                </a:solidFill>
              </a:rPr>
              <a:t>Tiempo promedio que invierte anualmente una persona para movilizarse hacia y desde la Universidad. </a:t>
            </a:r>
          </a:p>
        </p:txBody>
      </p:sp>
      <p:pic>
        <p:nvPicPr>
          <p:cNvPr id="6" name="Imagen 5">
            <a:extLst>
              <a:ext uri="{FF2B5EF4-FFF2-40B4-BE49-F238E27FC236}">
                <a16:creationId xmlns:a16="http://schemas.microsoft.com/office/drawing/2014/main" id="{4202355E-E3B1-44A1-A3DA-083033CD91F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63208" y="3831419"/>
            <a:ext cx="1903282" cy="19032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ángulo 8">
            <a:extLst>
              <a:ext uri="{FF2B5EF4-FFF2-40B4-BE49-F238E27FC236}">
                <a16:creationId xmlns:a16="http://schemas.microsoft.com/office/drawing/2014/main" id="{FC1816C5-02ED-4FDD-B5FD-8F502F154F4F}"/>
              </a:ext>
            </a:extLst>
          </p:cNvPr>
          <p:cNvSpPr/>
          <p:nvPr/>
        </p:nvSpPr>
        <p:spPr>
          <a:xfrm>
            <a:off x="8168854" y="2400300"/>
            <a:ext cx="3091989"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dirty="0">
                <a:solidFill>
                  <a:srgbClr val="7030A0"/>
                </a:solidFill>
              </a:rPr>
              <a:t>12 días y 14 horas</a:t>
            </a:r>
          </a:p>
        </p:txBody>
      </p:sp>
    </p:spTree>
    <p:extLst>
      <p:ext uri="{BB962C8B-B14F-4D97-AF65-F5344CB8AC3E}">
        <p14:creationId xmlns:p14="http://schemas.microsoft.com/office/powerpoint/2010/main" val="2631020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43</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INDICADORES</a:t>
            </a:r>
          </a:p>
        </p:txBody>
      </p:sp>
      <p:sp>
        <p:nvSpPr>
          <p:cNvPr id="2" name="Rectángulo 1">
            <a:extLst>
              <a:ext uri="{FF2B5EF4-FFF2-40B4-BE49-F238E27FC236}">
                <a16:creationId xmlns:a16="http://schemas.microsoft.com/office/drawing/2014/main" id="{D8AB35B5-183E-4B3B-B12D-D3DF6EE61B44}"/>
              </a:ext>
            </a:extLst>
          </p:cNvPr>
          <p:cNvSpPr/>
          <p:nvPr/>
        </p:nvSpPr>
        <p:spPr>
          <a:xfrm>
            <a:off x="2755900" y="774700"/>
            <a:ext cx="6680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Huella económica</a:t>
            </a:r>
          </a:p>
        </p:txBody>
      </p:sp>
      <p:sp>
        <p:nvSpPr>
          <p:cNvPr id="5" name="Rectángulo 4">
            <a:extLst>
              <a:ext uri="{FF2B5EF4-FFF2-40B4-BE49-F238E27FC236}">
                <a16:creationId xmlns:a16="http://schemas.microsoft.com/office/drawing/2014/main" id="{4A32CCB4-BA70-4BB7-A8BF-172E457ED69F}"/>
              </a:ext>
            </a:extLst>
          </p:cNvPr>
          <p:cNvSpPr/>
          <p:nvPr/>
        </p:nvSpPr>
        <p:spPr>
          <a:xfrm>
            <a:off x="330200" y="2692400"/>
            <a:ext cx="6680200" cy="1752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2400" dirty="0">
                <a:solidFill>
                  <a:schemeClr val="tx1"/>
                </a:solidFill>
              </a:rPr>
              <a:t>Inversión anual que en promedio debe hacer una persona para cumplir sus obligaciones en la Universidad. </a:t>
            </a:r>
          </a:p>
        </p:txBody>
      </p:sp>
      <p:pic>
        <p:nvPicPr>
          <p:cNvPr id="6" name="Imagen 5">
            <a:extLst>
              <a:ext uri="{FF2B5EF4-FFF2-40B4-BE49-F238E27FC236}">
                <a16:creationId xmlns:a16="http://schemas.microsoft.com/office/drawing/2014/main" id="{2953CEEE-5DAD-4E26-BB52-AF5E6494F9D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75600" y="3429000"/>
            <a:ext cx="3657600" cy="2308860"/>
          </a:xfrm>
          <a:prstGeom prst="rect">
            <a:avLst/>
          </a:prstGeom>
        </p:spPr>
      </p:pic>
      <p:sp>
        <p:nvSpPr>
          <p:cNvPr id="9" name="Rectángulo 8">
            <a:extLst>
              <a:ext uri="{FF2B5EF4-FFF2-40B4-BE49-F238E27FC236}">
                <a16:creationId xmlns:a16="http://schemas.microsoft.com/office/drawing/2014/main" id="{B3CD4CD7-B07B-4732-A697-6B524B0A1ABA}"/>
              </a:ext>
            </a:extLst>
          </p:cNvPr>
          <p:cNvSpPr/>
          <p:nvPr/>
        </p:nvSpPr>
        <p:spPr>
          <a:xfrm>
            <a:off x="8166100" y="2561590"/>
            <a:ext cx="34671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dirty="0">
                <a:solidFill>
                  <a:srgbClr val="7030A0"/>
                </a:solidFill>
              </a:rPr>
              <a:t>$1.859.900 </a:t>
            </a:r>
          </a:p>
        </p:txBody>
      </p:sp>
    </p:spTree>
    <p:extLst>
      <p:ext uri="{BB962C8B-B14F-4D97-AF65-F5344CB8AC3E}">
        <p14:creationId xmlns:p14="http://schemas.microsoft.com/office/powerpoint/2010/main" val="3231364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44</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INDICADORES</a:t>
            </a:r>
          </a:p>
        </p:txBody>
      </p:sp>
      <p:sp>
        <p:nvSpPr>
          <p:cNvPr id="2" name="Rectángulo 1">
            <a:extLst>
              <a:ext uri="{FF2B5EF4-FFF2-40B4-BE49-F238E27FC236}">
                <a16:creationId xmlns:a16="http://schemas.microsoft.com/office/drawing/2014/main" id="{D8AB35B5-183E-4B3B-B12D-D3DF6EE61B44}"/>
              </a:ext>
            </a:extLst>
          </p:cNvPr>
          <p:cNvSpPr/>
          <p:nvPr/>
        </p:nvSpPr>
        <p:spPr>
          <a:xfrm>
            <a:off x="2755900" y="774700"/>
            <a:ext cx="6680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Huella de carbono</a:t>
            </a:r>
          </a:p>
        </p:txBody>
      </p:sp>
      <p:sp>
        <p:nvSpPr>
          <p:cNvPr id="5" name="Rectángulo 4">
            <a:extLst>
              <a:ext uri="{FF2B5EF4-FFF2-40B4-BE49-F238E27FC236}">
                <a16:creationId xmlns:a16="http://schemas.microsoft.com/office/drawing/2014/main" id="{2424D666-158D-4B84-8390-281FB3261499}"/>
              </a:ext>
            </a:extLst>
          </p:cNvPr>
          <p:cNvSpPr/>
          <p:nvPr/>
        </p:nvSpPr>
        <p:spPr>
          <a:xfrm>
            <a:off x="314960" y="2362518"/>
            <a:ext cx="6680200" cy="271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2400" dirty="0">
                <a:solidFill>
                  <a:schemeClr val="tx1"/>
                </a:solidFill>
              </a:rPr>
              <a:t>Cantidad de CO2 equivalente  que emite anualmente, en promedio, una persona al desplazarse desde y hacia la Universidad, así como las hectáreas de bosque que se necesitarían para absorber esas emisiones</a:t>
            </a:r>
          </a:p>
        </p:txBody>
      </p:sp>
      <p:pic>
        <p:nvPicPr>
          <p:cNvPr id="10" name="Imagen 9">
            <a:extLst>
              <a:ext uri="{FF2B5EF4-FFF2-40B4-BE49-F238E27FC236}">
                <a16:creationId xmlns:a16="http://schemas.microsoft.com/office/drawing/2014/main" id="{F177ED98-F88C-4A78-8C63-B59B3EEBB3F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48029" y="4457700"/>
            <a:ext cx="2400014" cy="15887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ángulo 10">
            <a:extLst>
              <a:ext uri="{FF2B5EF4-FFF2-40B4-BE49-F238E27FC236}">
                <a16:creationId xmlns:a16="http://schemas.microsoft.com/office/drawing/2014/main" id="{9CBF0B3C-8553-4BC2-9167-546A343F078E}"/>
              </a:ext>
            </a:extLst>
          </p:cNvPr>
          <p:cNvSpPr/>
          <p:nvPr/>
        </p:nvSpPr>
        <p:spPr>
          <a:xfrm>
            <a:off x="8102600" y="1784361"/>
            <a:ext cx="3530600" cy="2501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dirty="0">
                <a:solidFill>
                  <a:srgbClr val="7030A0"/>
                </a:solidFill>
              </a:rPr>
              <a:t>0,14 ton</a:t>
            </a:r>
          </a:p>
          <a:p>
            <a:pPr algn="ctr"/>
            <a:endParaRPr lang="es-CO" sz="4800" dirty="0">
              <a:solidFill>
                <a:srgbClr val="7030A0"/>
              </a:solidFill>
            </a:endParaRPr>
          </a:p>
          <a:p>
            <a:pPr algn="ctr"/>
            <a:r>
              <a:rPr lang="es-CO" sz="4800" dirty="0">
                <a:solidFill>
                  <a:srgbClr val="7030A0"/>
                </a:solidFill>
              </a:rPr>
              <a:t>0,09 ha</a:t>
            </a:r>
          </a:p>
        </p:txBody>
      </p:sp>
      <p:sp>
        <p:nvSpPr>
          <p:cNvPr id="12" name="Flecha: a la derecha 11">
            <a:extLst>
              <a:ext uri="{FF2B5EF4-FFF2-40B4-BE49-F238E27FC236}">
                <a16:creationId xmlns:a16="http://schemas.microsoft.com/office/drawing/2014/main" id="{07CC6479-C9B1-4BDF-A48A-29D5F9A6BF65}"/>
              </a:ext>
            </a:extLst>
          </p:cNvPr>
          <p:cNvSpPr/>
          <p:nvPr/>
        </p:nvSpPr>
        <p:spPr>
          <a:xfrm rot="5400000">
            <a:off x="9381238" y="2759961"/>
            <a:ext cx="850902" cy="563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9579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45</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INDICADORES</a:t>
            </a:r>
          </a:p>
        </p:txBody>
      </p:sp>
      <p:sp>
        <p:nvSpPr>
          <p:cNvPr id="2" name="Rectángulo 1">
            <a:extLst>
              <a:ext uri="{FF2B5EF4-FFF2-40B4-BE49-F238E27FC236}">
                <a16:creationId xmlns:a16="http://schemas.microsoft.com/office/drawing/2014/main" id="{D8AB35B5-183E-4B3B-B12D-D3DF6EE61B44}"/>
              </a:ext>
            </a:extLst>
          </p:cNvPr>
          <p:cNvSpPr/>
          <p:nvPr/>
        </p:nvSpPr>
        <p:spPr>
          <a:xfrm>
            <a:off x="2755900" y="774700"/>
            <a:ext cx="6680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Huella energética</a:t>
            </a:r>
          </a:p>
        </p:txBody>
      </p:sp>
      <p:sp>
        <p:nvSpPr>
          <p:cNvPr id="5" name="Rectángulo 4">
            <a:extLst>
              <a:ext uri="{FF2B5EF4-FFF2-40B4-BE49-F238E27FC236}">
                <a16:creationId xmlns:a16="http://schemas.microsoft.com/office/drawing/2014/main" id="{2A7B30CA-10DF-4A71-8A7F-C358ACAC1483}"/>
              </a:ext>
            </a:extLst>
          </p:cNvPr>
          <p:cNvSpPr/>
          <p:nvPr/>
        </p:nvSpPr>
        <p:spPr>
          <a:xfrm>
            <a:off x="488951" y="2184400"/>
            <a:ext cx="6680200" cy="271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2400" dirty="0">
                <a:solidFill>
                  <a:schemeClr val="tx1"/>
                </a:solidFill>
              </a:rPr>
              <a:t>Es la cantidad de combustible que, en promedio, consume una persona al año para desplazarse desde y hacia la Universidad. </a:t>
            </a:r>
          </a:p>
        </p:txBody>
      </p:sp>
      <p:pic>
        <p:nvPicPr>
          <p:cNvPr id="6" name="Imagen 5">
            <a:extLst>
              <a:ext uri="{FF2B5EF4-FFF2-40B4-BE49-F238E27FC236}">
                <a16:creationId xmlns:a16="http://schemas.microsoft.com/office/drawing/2014/main" id="{7B90C9AB-3DC1-4723-9666-5AF14620540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62999" y="3429000"/>
            <a:ext cx="2574290" cy="1956460"/>
          </a:xfrm>
          <a:prstGeom prst="rect">
            <a:avLst/>
          </a:prstGeom>
        </p:spPr>
      </p:pic>
      <p:sp>
        <p:nvSpPr>
          <p:cNvPr id="9" name="Rectángulo 8">
            <a:extLst>
              <a:ext uri="{FF2B5EF4-FFF2-40B4-BE49-F238E27FC236}">
                <a16:creationId xmlns:a16="http://schemas.microsoft.com/office/drawing/2014/main" id="{F181294C-D884-49DF-A493-621A55D61324}"/>
              </a:ext>
            </a:extLst>
          </p:cNvPr>
          <p:cNvSpPr/>
          <p:nvPr/>
        </p:nvSpPr>
        <p:spPr>
          <a:xfrm>
            <a:off x="8762999" y="2207260"/>
            <a:ext cx="2533649"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dirty="0">
                <a:solidFill>
                  <a:srgbClr val="7030A0"/>
                </a:solidFill>
              </a:rPr>
              <a:t>16,8 gal</a:t>
            </a:r>
          </a:p>
        </p:txBody>
      </p:sp>
    </p:spTree>
    <p:extLst>
      <p:ext uri="{BB962C8B-B14F-4D97-AF65-F5344CB8AC3E}">
        <p14:creationId xmlns:p14="http://schemas.microsoft.com/office/powerpoint/2010/main" val="3377372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46</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INDICADORES</a:t>
            </a:r>
          </a:p>
        </p:txBody>
      </p:sp>
      <p:sp>
        <p:nvSpPr>
          <p:cNvPr id="2" name="Rectángulo 1">
            <a:extLst>
              <a:ext uri="{FF2B5EF4-FFF2-40B4-BE49-F238E27FC236}">
                <a16:creationId xmlns:a16="http://schemas.microsoft.com/office/drawing/2014/main" id="{D8AB35B5-183E-4B3B-B12D-D3DF6EE61B44}"/>
              </a:ext>
            </a:extLst>
          </p:cNvPr>
          <p:cNvSpPr/>
          <p:nvPr/>
        </p:nvSpPr>
        <p:spPr>
          <a:xfrm>
            <a:off x="2755900" y="774700"/>
            <a:ext cx="6680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dirty="0">
                <a:solidFill>
                  <a:schemeClr val="tx1"/>
                </a:solidFill>
              </a:rPr>
              <a:t>Huella de sedentarismo</a:t>
            </a:r>
          </a:p>
        </p:txBody>
      </p:sp>
      <p:sp>
        <p:nvSpPr>
          <p:cNvPr id="5" name="Rectángulo 4">
            <a:extLst>
              <a:ext uri="{FF2B5EF4-FFF2-40B4-BE49-F238E27FC236}">
                <a16:creationId xmlns:a16="http://schemas.microsoft.com/office/drawing/2014/main" id="{09954E1C-0F46-484F-8CBE-5A059CF0E488}"/>
              </a:ext>
            </a:extLst>
          </p:cNvPr>
          <p:cNvSpPr/>
          <p:nvPr/>
        </p:nvSpPr>
        <p:spPr>
          <a:xfrm>
            <a:off x="330200" y="2692400"/>
            <a:ext cx="6680200" cy="180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2400" dirty="0">
                <a:solidFill>
                  <a:schemeClr val="tx1"/>
                </a:solidFill>
              </a:rPr>
              <a:t>Proporción de colaboradores que realizan menos de 30 minutos de actividad física moderada en sus desplazamientos hacia o desde la Universidad.</a:t>
            </a:r>
          </a:p>
        </p:txBody>
      </p:sp>
      <p:pic>
        <p:nvPicPr>
          <p:cNvPr id="6" name="Imagen 5">
            <a:extLst>
              <a:ext uri="{FF2B5EF4-FFF2-40B4-BE49-F238E27FC236}">
                <a16:creationId xmlns:a16="http://schemas.microsoft.com/office/drawing/2014/main" id="{C11B6B9D-1654-426F-A5C0-81C69568CD5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097" r="23193" b="9773"/>
          <a:stretch/>
        </p:blipFill>
        <p:spPr>
          <a:xfrm>
            <a:off x="8051800" y="2226300"/>
            <a:ext cx="3302000" cy="2735599"/>
          </a:xfrm>
          <a:prstGeom prst="rect">
            <a:avLst/>
          </a:prstGeom>
        </p:spPr>
      </p:pic>
      <p:sp>
        <p:nvSpPr>
          <p:cNvPr id="9" name="Rectángulo 8">
            <a:extLst>
              <a:ext uri="{FF2B5EF4-FFF2-40B4-BE49-F238E27FC236}">
                <a16:creationId xmlns:a16="http://schemas.microsoft.com/office/drawing/2014/main" id="{CE789604-DCEF-4F49-B45F-79EE74D7D87F}"/>
              </a:ext>
            </a:extLst>
          </p:cNvPr>
          <p:cNvSpPr/>
          <p:nvPr/>
        </p:nvSpPr>
        <p:spPr>
          <a:xfrm>
            <a:off x="10223500" y="3657600"/>
            <a:ext cx="1250948"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dirty="0">
                <a:solidFill>
                  <a:srgbClr val="FF0000"/>
                </a:solidFill>
              </a:rPr>
              <a:t>89%</a:t>
            </a:r>
          </a:p>
        </p:txBody>
      </p:sp>
      <p:sp>
        <p:nvSpPr>
          <p:cNvPr id="10" name="Rectángulo 9">
            <a:extLst>
              <a:ext uri="{FF2B5EF4-FFF2-40B4-BE49-F238E27FC236}">
                <a16:creationId xmlns:a16="http://schemas.microsoft.com/office/drawing/2014/main" id="{138DDBA9-E221-428B-A54F-CC478367F396}"/>
              </a:ext>
            </a:extLst>
          </p:cNvPr>
          <p:cNvSpPr/>
          <p:nvPr/>
        </p:nvSpPr>
        <p:spPr>
          <a:xfrm>
            <a:off x="8185152" y="3009900"/>
            <a:ext cx="1250948"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dirty="0">
                <a:solidFill>
                  <a:srgbClr val="00B050"/>
                </a:solidFill>
              </a:rPr>
              <a:t>11%</a:t>
            </a:r>
          </a:p>
        </p:txBody>
      </p:sp>
    </p:spTree>
    <p:extLst>
      <p:ext uri="{BB962C8B-B14F-4D97-AF65-F5344CB8AC3E}">
        <p14:creationId xmlns:p14="http://schemas.microsoft.com/office/powerpoint/2010/main" val="2469742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261713" cy="329882"/>
          </a:xfrm>
          <a:noFill/>
        </p:spPr>
        <p:txBody>
          <a:bodyPr>
            <a:noAutofit/>
          </a:bodyPr>
          <a:lstStyle/>
          <a:p>
            <a:r>
              <a:rPr lang="es-CO" sz="2000" dirty="0"/>
              <a:t>CONTENIDO</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47</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880056" y="727013"/>
            <a:ext cx="10431887" cy="562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es-CO" sz="4000" dirty="0">
                <a:solidFill>
                  <a:schemeClr val="accent6"/>
                </a:solidFill>
              </a:rPr>
              <a:t>La encuesta</a:t>
            </a:r>
          </a:p>
          <a:p>
            <a:pPr marL="342900" indent="-342900" algn="just">
              <a:lnSpc>
                <a:spcPct val="150000"/>
              </a:lnSpc>
              <a:buAutoNum type="arabicPeriod"/>
            </a:pPr>
            <a:r>
              <a:rPr lang="es-CO" sz="4000" dirty="0">
                <a:solidFill>
                  <a:schemeClr val="accent6"/>
                </a:solidFill>
              </a:rPr>
              <a:t>Caracterización de la muestra</a:t>
            </a:r>
          </a:p>
          <a:p>
            <a:pPr marL="342900" indent="-342900" algn="just">
              <a:lnSpc>
                <a:spcPct val="150000"/>
              </a:lnSpc>
              <a:buAutoNum type="arabicPeriod"/>
            </a:pPr>
            <a:r>
              <a:rPr lang="es-CO" sz="4000" dirty="0">
                <a:solidFill>
                  <a:schemeClr val="accent6"/>
                </a:solidFill>
              </a:rPr>
              <a:t>Patrones de movilidad</a:t>
            </a:r>
          </a:p>
          <a:p>
            <a:pPr marL="342900" indent="-342900" algn="just">
              <a:lnSpc>
                <a:spcPct val="150000"/>
              </a:lnSpc>
              <a:buAutoNum type="arabicPeriod"/>
            </a:pPr>
            <a:r>
              <a:rPr lang="es-CO" sz="4000" dirty="0">
                <a:solidFill>
                  <a:schemeClr val="accent6"/>
                </a:solidFill>
              </a:rPr>
              <a:t>Análisis de los patrones</a:t>
            </a:r>
          </a:p>
          <a:p>
            <a:pPr marL="342900" indent="-342900" algn="just">
              <a:lnSpc>
                <a:spcPct val="150000"/>
              </a:lnSpc>
              <a:buAutoNum type="arabicPeriod"/>
            </a:pPr>
            <a:r>
              <a:rPr lang="es-CO" sz="4000" dirty="0">
                <a:solidFill>
                  <a:schemeClr val="accent6"/>
                </a:solidFill>
              </a:rPr>
              <a:t>Preferencias</a:t>
            </a:r>
          </a:p>
          <a:p>
            <a:pPr marL="342900" indent="-342900" algn="just">
              <a:lnSpc>
                <a:spcPct val="150000"/>
              </a:lnSpc>
              <a:buAutoNum type="arabicPeriod"/>
            </a:pPr>
            <a:r>
              <a:rPr lang="es-CO" sz="4000" dirty="0">
                <a:solidFill>
                  <a:schemeClr val="accent6"/>
                </a:solidFill>
              </a:rPr>
              <a:t>Indicadores</a:t>
            </a:r>
          </a:p>
          <a:p>
            <a:pPr marL="342900" indent="-342900" algn="just">
              <a:lnSpc>
                <a:spcPct val="150000"/>
              </a:lnSpc>
              <a:buAutoNum type="arabicPeriod"/>
            </a:pPr>
            <a:r>
              <a:rPr lang="es-CO" sz="4000" dirty="0">
                <a:solidFill>
                  <a:schemeClr val="tx1"/>
                </a:solidFill>
              </a:rPr>
              <a:t>Estrategias</a:t>
            </a:r>
          </a:p>
        </p:txBody>
      </p:sp>
    </p:spTree>
    <p:extLst>
      <p:ext uri="{BB962C8B-B14F-4D97-AF65-F5344CB8AC3E}">
        <p14:creationId xmlns:p14="http://schemas.microsoft.com/office/powerpoint/2010/main" val="1111744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48</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ESTRATEGIAS</a:t>
            </a:r>
          </a:p>
        </p:txBody>
      </p:sp>
      <p:sp>
        <p:nvSpPr>
          <p:cNvPr id="5" name="Rectángulo 4">
            <a:extLst>
              <a:ext uri="{FF2B5EF4-FFF2-40B4-BE49-F238E27FC236}">
                <a16:creationId xmlns:a16="http://schemas.microsoft.com/office/drawing/2014/main" id="{09954E1C-0F46-484F-8CBE-5A059CF0E488}"/>
              </a:ext>
            </a:extLst>
          </p:cNvPr>
          <p:cNvSpPr/>
          <p:nvPr/>
        </p:nvSpPr>
        <p:spPr>
          <a:xfrm>
            <a:off x="330200" y="2579007"/>
            <a:ext cx="10794482" cy="3006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200000"/>
              </a:lnSpc>
              <a:buFont typeface="+mj-lt"/>
              <a:buAutoNum type="arabicPeriod"/>
            </a:pPr>
            <a:r>
              <a:rPr lang="es-CO" sz="3200" dirty="0">
                <a:solidFill>
                  <a:schemeClr val="tx1"/>
                </a:solidFill>
              </a:rPr>
              <a:t>Venta de elementos para los ciclistas en la tienda Javeriana.</a:t>
            </a:r>
          </a:p>
          <a:p>
            <a:pPr marL="457200" indent="-457200" algn="just">
              <a:lnSpc>
                <a:spcPct val="200000"/>
              </a:lnSpc>
              <a:buFont typeface="+mj-lt"/>
              <a:buAutoNum type="arabicPeriod"/>
            </a:pPr>
            <a:r>
              <a:rPr lang="es-CO" sz="3200" dirty="0" err="1">
                <a:solidFill>
                  <a:schemeClr val="tx1"/>
                </a:solidFill>
              </a:rPr>
              <a:t>Biciparqueaderos</a:t>
            </a:r>
            <a:r>
              <a:rPr lang="es-CO" sz="3200" dirty="0">
                <a:solidFill>
                  <a:schemeClr val="tx1"/>
                </a:solidFill>
              </a:rPr>
              <a:t> gratuitos, servicio de taller, bicicletas compartidas sin costo.</a:t>
            </a:r>
          </a:p>
          <a:p>
            <a:pPr algn="just">
              <a:lnSpc>
                <a:spcPct val="200000"/>
              </a:lnSpc>
            </a:pPr>
            <a:endParaRPr lang="es-CO" sz="3200" dirty="0">
              <a:solidFill>
                <a:schemeClr val="tx1"/>
              </a:solidFill>
            </a:endParaRPr>
          </a:p>
          <a:p>
            <a:pPr marL="457200" indent="-457200" algn="just">
              <a:lnSpc>
                <a:spcPct val="200000"/>
              </a:lnSpc>
              <a:buFont typeface="+mj-lt"/>
              <a:buAutoNum type="arabicPeriod"/>
            </a:pPr>
            <a:endParaRPr lang="es-CO" sz="3200" dirty="0">
              <a:solidFill>
                <a:schemeClr val="tx1"/>
              </a:solidFill>
            </a:endParaRPr>
          </a:p>
        </p:txBody>
      </p:sp>
    </p:spTree>
    <p:extLst>
      <p:ext uri="{BB962C8B-B14F-4D97-AF65-F5344CB8AC3E}">
        <p14:creationId xmlns:p14="http://schemas.microsoft.com/office/powerpoint/2010/main" val="3891713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49</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ESTRATEGIAS</a:t>
            </a:r>
          </a:p>
        </p:txBody>
      </p:sp>
      <p:sp>
        <p:nvSpPr>
          <p:cNvPr id="5" name="Rectángulo 4">
            <a:extLst>
              <a:ext uri="{FF2B5EF4-FFF2-40B4-BE49-F238E27FC236}">
                <a16:creationId xmlns:a16="http://schemas.microsoft.com/office/drawing/2014/main" id="{09954E1C-0F46-484F-8CBE-5A059CF0E488}"/>
              </a:ext>
            </a:extLst>
          </p:cNvPr>
          <p:cNvSpPr/>
          <p:nvPr/>
        </p:nvSpPr>
        <p:spPr>
          <a:xfrm>
            <a:off x="330200" y="1925864"/>
            <a:ext cx="10794482" cy="3006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200000"/>
              </a:lnSpc>
              <a:buFont typeface="+mj-lt"/>
              <a:buAutoNum type="arabicPeriod"/>
            </a:pPr>
            <a:r>
              <a:rPr lang="es-CO" sz="3200" dirty="0">
                <a:solidFill>
                  <a:schemeClr val="tx1"/>
                </a:solidFill>
              </a:rPr>
              <a:t>Impulso a la personalización y recarga de la tarjeta </a:t>
            </a:r>
            <a:r>
              <a:rPr lang="es-CO" sz="3200" dirty="0" err="1">
                <a:solidFill>
                  <a:schemeClr val="tx1"/>
                </a:solidFill>
              </a:rPr>
              <a:t>tullave</a:t>
            </a:r>
            <a:r>
              <a:rPr lang="es-CO" sz="3200" dirty="0">
                <a:solidFill>
                  <a:schemeClr val="tx1"/>
                </a:solidFill>
              </a:rPr>
              <a:t> del SITP, con móvil de Recaudo Bogotá, 2 veces al mes.</a:t>
            </a:r>
          </a:p>
          <a:p>
            <a:pPr marL="457200" indent="-457200" algn="just">
              <a:lnSpc>
                <a:spcPct val="200000"/>
              </a:lnSpc>
              <a:buFont typeface="+mj-lt"/>
              <a:buAutoNum type="arabicPeriod"/>
            </a:pPr>
            <a:r>
              <a:rPr lang="es-CO" sz="3200" dirty="0">
                <a:solidFill>
                  <a:schemeClr val="tx1"/>
                </a:solidFill>
              </a:rPr>
              <a:t>Carro compartido: particular y especial.</a:t>
            </a:r>
          </a:p>
          <a:p>
            <a:pPr marL="457200" indent="-457200" algn="just">
              <a:lnSpc>
                <a:spcPct val="200000"/>
              </a:lnSpc>
              <a:buFont typeface="+mj-lt"/>
              <a:buAutoNum type="arabicPeriod"/>
            </a:pPr>
            <a:r>
              <a:rPr lang="es-CO" sz="3200" dirty="0">
                <a:solidFill>
                  <a:schemeClr val="tx1"/>
                </a:solidFill>
              </a:rPr>
              <a:t>Actividades de promoción de la movilidad sostenible, en particular en compañía de la Secretaría Distrital de Movilidad. </a:t>
            </a:r>
          </a:p>
        </p:txBody>
      </p:sp>
    </p:spTree>
    <p:extLst>
      <p:ext uri="{BB962C8B-B14F-4D97-AF65-F5344CB8AC3E}">
        <p14:creationId xmlns:p14="http://schemas.microsoft.com/office/powerpoint/2010/main" val="1712548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261713" cy="329882"/>
          </a:xfrm>
          <a:noFill/>
        </p:spPr>
        <p:txBody>
          <a:bodyPr>
            <a:noAutofit/>
          </a:bodyPr>
          <a:lstStyle/>
          <a:p>
            <a:r>
              <a:rPr lang="es-CO" sz="2000" dirty="0"/>
              <a:t>CONTENIDO</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5</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880056" y="727013"/>
            <a:ext cx="10431887" cy="562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es-CO" sz="3200" dirty="0">
                <a:solidFill>
                  <a:schemeClr val="accent6"/>
                </a:solidFill>
              </a:rPr>
              <a:t>La encuesta</a:t>
            </a:r>
          </a:p>
          <a:p>
            <a:pPr marL="342900" indent="-342900" algn="just">
              <a:lnSpc>
                <a:spcPct val="150000"/>
              </a:lnSpc>
              <a:buAutoNum type="arabicPeriod"/>
            </a:pPr>
            <a:r>
              <a:rPr lang="es-CO" sz="3200" dirty="0">
                <a:solidFill>
                  <a:schemeClr val="tx1"/>
                </a:solidFill>
              </a:rPr>
              <a:t>Caracterización de la muestra</a:t>
            </a:r>
          </a:p>
          <a:p>
            <a:pPr marL="342900" indent="-342900" algn="just">
              <a:lnSpc>
                <a:spcPct val="150000"/>
              </a:lnSpc>
              <a:buAutoNum type="arabicPeriod"/>
            </a:pPr>
            <a:r>
              <a:rPr lang="es-CO" sz="3200" dirty="0">
                <a:solidFill>
                  <a:schemeClr val="accent6"/>
                </a:solidFill>
              </a:rPr>
              <a:t>Patrones de movilidad</a:t>
            </a:r>
          </a:p>
          <a:p>
            <a:pPr marL="342900" indent="-342900" algn="just">
              <a:lnSpc>
                <a:spcPct val="150000"/>
              </a:lnSpc>
              <a:buAutoNum type="arabicPeriod"/>
            </a:pPr>
            <a:r>
              <a:rPr lang="es-CO" sz="3200" dirty="0">
                <a:solidFill>
                  <a:schemeClr val="accent6"/>
                </a:solidFill>
              </a:rPr>
              <a:t>Análisis de los patrones</a:t>
            </a:r>
          </a:p>
          <a:p>
            <a:pPr marL="342900" indent="-342900" algn="just">
              <a:lnSpc>
                <a:spcPct val="150000"/>
              </a:lnSpc>
              <a:buAutoNum type="arabicPeriod"/>
            </a:pPr>
            <a:r>
              <a:rPr lang="es-CO" sz="3200" dirty="0">
                <a:solidFill>
                  <a:schemeClr val="accent6"/>
                </a:solidFill>
              </a:rPr>
              <a:t>Preferencias</a:t>
            </a:r>
          </a:p>
          <a:p>
            <a:pPr marL="342900" indent="-342900" algn="just">
              <a:lnSpc>
                <a:spcPct val="150000"/>
              </a:lnSpc>
              <a:buAutoNum type="arabicPeriod"/>
            </a:pPr>
            <a:r>
              <a:rPr lang="es-CO" sz="3200" dirty="0">
                <a:solidFill>
                  <a:schemeClr val="accent6"/>
                </a:solidFill>
              </a:rPr>
              <a:t>Infraestructura</a:t>
            </a:r>
          </a:p>
          <a:p>
            <a:pPr marL="342900" indent="-342900" algn="just">
              <a:lnSpc>
                <a:spcPct val="150000"/>
              </a:lnSpc>
              <a:buAutoNum type="arabicPeriod"/>
            </a:pPr>
            <a:r>
              <a:rPr lang="es-CO" sz="3200" dirty="0">
                <a:solidFill>
                  <a:schemeClr val="accent6"/>
                </a:solidFill>
              </a:rPr>
              <a:t>Indicadores</a:t>
            </a:r>
          </a:p>
          <a:p>
            <a:pPr marL="342900" indent="-342900" algn="just">
              <a:lnSpc>
                <a:spcPct val="150000"/>
              </a:lnSpc>
              <a:buAutoNum type="arabicPeriod"/>
            </a:pPr>
            <a:r>
              <a:rPr lang="es-CO" sz="3200" dirty="0">
                <a:solidFill>
                  <a:schemeClr val="accent6"/>
                </a:solidFill>
              </a:rPr>
              <a:t>Estrategias</a:t>
            </a:r>
          </a:p>
        </p:txBody>
      </p:sp>
    </p:spTree>
    <p:extLst>
      <p:ext uri="{BB962C8B-B14F-4D97-AF65-F5344CB8AC3E}">
        <p14:creationId xmlns:p14="http://schemas.microsoft.com/office/powerpoint/2010/main" val="3864566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50</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ESTRATEGIAS</a:t>
            </a:r>
          </a:p>
        </p:txBody>
      </p:sp>
      <p:sp>
        <p:nvSpPr>
          <p:cNvPr id="5" name="Rectángulo 4">
            <a:extLst>
              <a:ext uri="{FF2B5EF4-FFF2-40B4-BE49-F238E27FC236}">
                <a16:creationId xmlns:a16="http://schemas.microsoft.com/office/drawing/2014/main" id="{09954E1C-0F46-484F-8CBE-5A059CF0E488}"/>
              </a:ext>
            </a:extLst>
          </p:cNvPr>
          <p:cNvSpPr/>
          <p:nvPr/>
        </p:nvSpPr>
        <p:spPr>
          <a:xfrm>
            <a:off x="330200" y="2692399"/>
            <a:ext cx="10794482" cy="3006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s-CO" sz="2400" dirty="0">
              <a:solidFill>
                <a:schemeClr val="tx1"/>
              </a:solidFill>
            </a:endParaRPr>
          </a:p>
        </p:txBody>
      </p:sp>
      <p:pic>
        <p:nvPicPr>
          <p:cNvPr id="3" name="Imagen 2">
            <a:extLst>
              <a:ext uri="{FF2B5EF4-FFF2-40B4-BE49-F238E27FC236}">
                <a16:creationId xmlns:a16="http://schemas.microsoft.com/office/drawing/2014/main" id="{6514899F-08FA-4B54-9968-BB8931500B23}"/>
              </a:ext>
            </a:extLst>
          </p:cNvPr>
          <p:cNvPicPr>
            <a:picLocks noChangeAspect="1"/>
          </p:cNvPicPr>
          <p:nvPr/>
        </p:nvPicPr>
        <p:blipFill>
          <a:blip r:embed="rId3"/>
          <a:stretch>
            <a:fillRect/>
          </a:stretch>
        </p:blipFill>
        <p:spPr>
          <a:xfrm>
            <a:off x="374391" y="1526098"/>
            <a:ext cx="4349491" cy="3805804"/>
          </a:xfrm>
          <a:prstGeom prst="rect">
            <a:avLst/>
          </a:prstGeom>
        </p:spPr>
      </p:pic>
      <p:sp>
        <p:nvSpPr>
          <p:cNvPr id="7" name="Rectángulo 6">
            <a:extLst>
              <a:ext uri="{FF2B5EF4-FFF2-40B4-BE49-F238E27FC236}">
                <a16:creationId xmlns:a16="http://schemas.microsoft.com/office/drawing/2014/main" id="{AC9BC5AD-7F2F-428E-8106-CC9282116DDB}"/>
              </a:ext>
            </a:extLst>
          </p:cNvPr>
          <p:cNvSpPr/>
          <p:nvPr/>
        </p:nvSpPr>
        <p:spPr>
          <a:xfrm>
            <a:off x="5134428" y="1925864"/>
            <a:ext cx="6400800" cy="3406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200000"/>
              </a:lnSpc>
              <a:buFont typeface="Arial" panose="020B0604020202020204" pitchFamily="34" charset="0"/>
              <a:buChar char="•"/>
            </a:pPr>
            <a:r>
              <a:rPr lang="es-CO" sz="3200" dirty="0">
                <a:solidFill>
                  <a:schemeClr val="tx1"/>
                </a:solidFill>
              </a:rPr>
              <a:t>+1.000 descargas </a:t>
            </a:r>
            <a:r>
              <a:rPr lang="es-CO" sz="3200" dirty="0">
                <a:solidFill>
                  <a:schemeClr val="tx1"/>
                </a:solidFill>
                <a:sym typeface="Wingdings" panose="05000000000000000000" pitchFamily="2" charset="2"/>
              </a:rPr>
              <a:t> aprox. 5% población</a:t>
            </a:r>
            <a:r>
              <a:rPr lang="en-US" sz="3200" dirty="0">
                <a:solidFill>
                  <a:schemeClr val="tx1"/>
                </a:solidFill>
              </a:rPr>
              <a:t> </a:t>
            </a:r>
            <a:endParaRPr lang="es-CO" sz="3200" dirty="0">
              <a:solidFill>
                <a:schemeClr val="tx1"/>
              </a:solidFill>
            </a:endParaRPr>
          </a:p>
          <a:p>
            <a:pPr marL="457200" indent="-457200" algn="just">
              <a:lnSpc>
                <a:spcPct val="200000"/>
              </a:lnSpc>
              <a:buFont typeface="Arial" panose="020B0604020202020204" pitchFamily="34" charset="0"/>
              <a:buChar char="•"/>
            </a:pPr>
            <a:r>
              <a:rPr lang="es-CO" sz="3200" dirty="0">
                <a:solidFill>
                  <a:schemeClr val="tx1"/>
                </a:solidFill>
              </a:rPr>
              <a:t>Calificación: 4,4 (17)</a:t>
            </a:r>
          </a:p>
          <a:p>
            <a:pPr marL="457200" indent="-457200" algn="just">
              <a:lnSpc>
                <a:spcPct val="200000"/>
              </a:lnSpc>
              <a:buFont typeface="Arial" panose="020B0604020202020204" pitchFamily="34" charset="0"/>
              <a:buChar char="•"/>
            </a:pPr>
            <a:endParaRPr lang="es-CO" sz="3200" dirty="0">
              <a:solidFill>
                <a:schemeClr val="tx1"/>
              </a:solidFill>
            </a:endParaRPr>
          </a:p>
        </p:txBody>
      </p:sp>
    </p:spTree>
    <p:extLst>
      <p:ext uri="{BB962C8B-B14F-4D97-AF65-F5344CB8AC3E}">
        <p14:creationId xmlns:p14="http://schemas.microsoft.com/office/powerpoint/2010/main" val="3916861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51</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ESTRATEGIAS</a:t>
            </a:r>
          </a:p>
        </p:txBody>
      </p:sp>
      <p:sp>
        <p:nvSpPr>
          <p:cNvPr id="5" name="Rectángulo 4">
            <a:extLst>
              <a:ext uri="{FF2B5EF4-FFF2-40B4-BE49-F238E27FC236}">
                <a16:creationId xmlns:a16="http://schemas.microsoft.com/office/drawing/2014/main" id="{09954E1C-0F46-484F-8CBE-5A059CF0E488}"/>
              </a:ext>
            </a:extLst>
          </p:cNvPr>
          <p:cNvSpPr/>
          <p:nvPr/>
        </p:nvSpPr>
        <p:spPr>
          <a:xfrm>
            <a:off x="330200" y="2692399"/>
            <a:ext cx="10794482" cy="3006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s-CO" sz="2400" dirty="0">
              <a:solidFill>
                <a:schemeClr val="tx1"/>
              </a:solidFill>
            </a:endParaRPr>
          </a:p>
        </p:txBody>
      </p:sp>
      <p:pic>
        <p:nvPicPr>
          <p:cNvPr id="9" name="Imagen 8" descr="http://www.susannahertrich.com/wp-content/uploads/wk_art_risk_I_graphic-1.jpg">
            <a:extLst>
              <a:ext uri="{FF2B5EF4-FFF2-40B4-BE49-F238E27FC236}">
                <a16:creationId xmlns:a16="http://schemas.microsoft.com/office/drawing/2014/main" id="{CBCC23C6-28B0-44FD-A521-D35880A5FB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12644" y="351065"/>
            <a:ext cx="4749156" cy="6155870"/>
          </a:xfrm>
          <a:prstGeom prst="rect">
            <a:avLst/>
          </a:prstGeom>
          <a:noFill/>
          <a:ln>
            <a:noFill/>
          </a:ln>
        </p:spPr>
      </p:pic>
      <p:sp>
        <p:nvSpPr>
          <p:cNvPr id="10" name="Rectángulo 9">
            <a:extLst>
              <a:ext uri="{FF2B5EF4-FFF2-40B4-BE49-F238E27FC236}">
                <a16:creationId xmlns:a16="http://schemas.microsoft.com/office/drawing/2014/main" id="{D89C058F-B99D-45E3-AAC0-5D1FD774F1AE}"/>
              </a:ext>
            </a:extLst>
          </p:cNvPr>
          <p:cNvSpPr/>
          <p:nvPr/>
        </p:nvSpPr>
        <p:spPr>
          <a:xfrm>
            <a:off x="330200" y="2458174"/>
            <a:ext cx="6400800" cy="1941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s-CO" sz="3200" dirty="0">
                <a:solidFill>
                  <a:schemeClr val="tx1"/>
                </a:solidFill>
              </a:rPr>
              <a:t>El mayor reto es lograr modificar la percepción de las personas</a:t>
            </a:r>
          </a:p>
          <a:p>
            <a:pPr algn="just">
              <a:lnSpc>
                <a:spcPct val="200000"/>
              </a:lnSpc>
            </a:pPr>
            <a:endParaRPr lang="es-CO" sz="3200" dirty="0">
              <a:solidFill>
                <a:schemeClr val="tx1"/>
              </a:solidFill>
            </a:endParaRPr>
          </a:p>
        </p:txBody>
      </p:sp>
    </p:spTree>
    <p:extLst>
      <p:ext uri="{BB962C8B-B14F-4D97-AF65-F5344CB8AC3E}">
        <p14:creationId xmlns:p14="http://schemas.microsoft.com/office/powerpoint/2010/main" val="797179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52</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ESTRATEGIAS</a:t>
            </a:r>
          </a:p>
        </p:txBody>
      </p:sp>
      <p:sp>
        <p:nvSpPr>
          <p:cNvPr id="5" name="Rectángulo 4">
            <a:extLst>
              <a:ext uri="{FF2B5EF4-FFF2-40B4-BE49-F238E27FC236}">
                <a16:creationId xmlns:a16="http://schemas.microsoft.com/office/drawing/2014/main" id="{09954E1C-0F46-484F-8CBE-5A059CF0E488}"/>
              </a:ext>
            </a:extLst>
          </p:cNvPr>
          <p:cNvSpPr/>
          <p:nvPr/>
        </p:nvSpPr>
        <p:spPr>
          <a:xfrm>
            <a:off x="330200" y="2692399"/>
            <a:ext cx="10794482" cy="3006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s-CO" sz="2400" dirty="0">
              <a:solidFill>
                <a:schemeClr val="tx1"/>
              </a:solidFill>
            </a:endParaRPr>
          </a:p>
        </p:txBody>
      </p:sp>
      <p:sp>
        <p:nvSpPr>
          <p:cNvPr id="10" name="Rectángulo 9">
            <a:extLst>
              <a:ext uri="{FF2B5EF4-FFF2-40B4-BE49-F238E27FC236}">
                <a16:creationId xmlns:a16="http://schemas.microsoft.com/office/drawing/2014/main" id="{D89C058F-B99D-45E3-AAC0-5D1FD774F1AE}"/>
              </a:ext>
            </a:extLst>
          </p:cNvPr>
          <p:cNvSpPr/>
          <p:nvPr/>
        </p:nvSpPr>
        <p:spPr>
          <a:xfrm>
            <a:off x="330200" y="718461"/>
            <a:ext cx="11531600" cy="5698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s-CO" sz="4000" dirty="0">
                <a:solidFill>
                  <a:schemeClr val="tx1"/>
                </a:solidFill>
              </a:rPr>
              <a:t>1.	Reducir o modificar las necesidades de viajar.</a:t>
            </a:r>
          </a:p>
          <a:p>
            <a:pPr algn="just">
              <a:lnSpc>
                <a:spcPct val="200000"/>
              </a:lnSpc>
            </a:pPr>
            <a:r>
              <a:rPr lang="es-CO" sz="4000" dirty="0">
                <a:solidFill>
                  <a:schemeClr val="tx1"/>
                </a:solidFill>
              </a:rPr>
              <a:t>2.	Fomentar la movilidad no motorizada y los modos de transporte masivo.</a:t>
            </a:r>
          </a:p>
          <a:p>
            <a:pPr algn="just">
              <a:lnSpc>
                <a:spcPct val="200000"/>
              </a:lnSpc>
            </a:pPr>
            <a:r>
              <a:rPr lang="es-CO" sz="4000" dirty="0">
                <a:solidFill>
                  <a:schemeClr val="tx1"/>
                </a:solidFill>
              </a:rPr>
              <a:t>3.	Optimizar y racionalizar el uso del vehículo particular.</a:t>
            </a:r>
          </a:p>
        </p:txBody>
      </p:sp>
    </p:spTree>
    <p:extLst>
      <p:ext uri="{BB962C8B-B14F-4D97-AF65-F5344CB8AC3E}">
        <p14:creationId xmlns:p14="http://schemas.microsoft.com/office/powerpoint/2010/main" val="1794951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53</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ESTRATEGIAS</a:t>
            </a:r>
          </a:p>
        </p:txBody>
      </p:sp>
      <p:sp>
        <p:nvSpPr>
          <p:cNvPr id="5" name="Rectángulo 4">
            <a:extLst>
              <a:ext uri="{FF2B5EF4-FFF2-40B4-BE49-F238E27FC236}">
                <a16:creationId xmlns:a16="http://schemas.microsoft.com/office/drawing/2014/main" id="{09954E1C-0F46-484F-8CBE-5A059CF0E488}"/>
              </a:ext>
            </a:extLst>
          </p:cNvPr>
          <p:cNvSpPr/>
          <p:nvPr/>
        </p:nvSpPr>
        <p:spPr>
          <a:xfrm>
            <a:off x="330200" y="2692399"/>
            <a:ext cx="10794482" cy="3006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s-CO" sz="2400" dirty="0">
              <a:solidFill>
                <a:schemeClr val="tx1"/>
              </a:solidFill>
            </a:endParaRPr>
          </a:p>
        </p:txBody>
      </p:sp>
      <p:sp>
        <p:nvSpPr>
          <p:cNvPr id="10" name="Rectángulo 9">
            <a:extLst>
              <a:ext uri="{FF2B5EF4-FFF2-40B4-BE49-F238E27FC236}">
                <a16:creationId xmlns:a16="http://schemas.microsoft.com/office/drawing/2014/main" id="{D89C058F-B99D-45E3-AAC0-5D1FD774F1AE}"/>
              </a:ext>
            </a:extLst>
          </p:cNvPr>
          <p:cNvSpPr/>
          <p:nvPr/>
        </p:nvSpPr>
        <p:spPr>
          <a:xfrm>
            <a:off x="330200" y="718462"/>
            <a:ext cx="11531600" cy="1582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4000" dirty="0">
                <a:solidFill>
                  <a:schemeClr val="tx1"/>
                </a:solidFill>
              </a:rPr>
              <a:t>Reducir o modificar las necesidades de viajar: </a:t>
            </a:r>
            <a:br>
              <a:rPr lang="es-CO" sz="4000" dirty="0">
                <a:solidFill>
                  <a:schemeClr val="tx1"/>
                </a:solidFill>
              </a:rPr>
            </a:br>
            <a:r>
              <a:rPr lang="es-CO" sz="4000" dirty="0">
                <a:solidFill>
                  <a:schemeClr val="tx1"/>
                </a:solidFill>
              </a:rPr>
              <a:t>Tele-estudio y/o teletrabajo</a:t>
            </a:r>
          </a:p>
        </p:txBody>
      </p:sp>
      <p:pic>
        <p:nvPicPr>
          <p:cNvPr id="6" name="Imagen 5">
            <a:extLst>
              <a:ext uri="{FF2B5EF4-FFF2-40B4-BE49-F238E27FC236}">
                <a16:creationId xmlns:a16="http://schemas.microsoft.com/office/drawing/2014/main" id="{BF69A617-2478-4504-86B4-52A6872F264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3258000"/>
            <a:ext cx="5940000" cy="3600000"/>
          </a:xfrm>
          <a:prstGeom prst="rect">
            <a:avLst/>
          </a:prstGeom>
          <a:noFill/>
        </p:spPr>
      </p:pic>
      <p:pic>
        <p:nvPicPr>
          <p:cNvPr id="7" name="Imagen 6">
            <a:extLst>
              <a:ext uri="{FF2B5EF4-FFF2-40B4-BE49-F238E27FC236}">
                <a16:creationId xmlns:a16="http://schemas.microsoft.com/office/drawing/2014/main" id="{E447B229-F2EF-4FBA-B99C-C55A29E892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52000" y="3258000"/>
            <a:ext cx="5940000" cy="3600000"/>
          </a:xfrm>
          <a:prstGeom prst="rect">
            <a:avLst/>
          </a:prstGeom>
          <a:noFill/>
        </p:spPr>
      </p:pic>
      <p:sp>
        <p:nvSpPr>
          <p:cNvPr id="9" name="Rectángulo 8">
            <a:extLst>
              <a:ext uri="{FF2B5EF4-FFF2-40B4-BE49-F238E27FC236}">
                <a16:creationId xmlns:a16="http://schemas.microsoft.com/office/drawing/2014/main" id="{535E735A-5219-4CEE-A60A-61682F119C4B}"/>
              </a:ext>
            </a:extLst>
          </p:cNvPr>
          <p:cNvSpPr/>
          <p:nvPr/>
        </p:nvSpPr>
        <p:spPr>
          <a:xfrm>
            <a:off x="1067318" y="2585356"/>
            <a:ext cx="3610619" cy="565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solidFill>
                  <a:schemeClr val="tx1"/>
                </a:solidFill>
              </a:rPr>
              <a:t>Uso previo de TIC</a:t>
            </a:r>
          </a:p>
        </p:txBody>
      </p:sp>
      <p:sp>
        <p:nvSpPr>
          <p:cNvPr id="11" name="Rectángulo 10">
            <a:extLst>
              <a:ext uri="{FF2B5EF4-FFF2-40B4-BE49-F238E27FC236}">
                <a16:creationId xmlns:a16="http://schemas.microsoft.com/office/drawing/2014/main" id="{4EA1B5B1-E240-4BD3-B1E6-5205D39BED88}"/>
              </a:ext>
            </a:extLst>
          </p:cNvPr>
          <p:cNvSpPr/>
          <p:nvPr/>
        </p:nvSpPr>
        <p:spPr>
          <a:xfrm>
            <a:off x="6252000" y="2575471"/>
            <a:ext cx="5939999" cy="565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solidFill>
                  <a:schemeClr val="tx1"/>
                </a:solidFill>
              </a:rPr>
              <a:t>Disponibilidad de recursos y herramientas</a:t>
            </a:r>
          </a:p>
        </p:txBody>
      </p:sp>
    </p:spTree>
    <p:extLst>
      <p:ext uri="{BB962C8B-B14F-4D97-AF65-F5344CB8AC3E}">
        <p14:creationId xmlns:p14="http://schemas.microsoft.com/office/powerpoint/2010/main" val="892900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54</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ESTRATEGIAS</a:t>
            </a:r>
          </a:p>
        </p:txBody>
      </p:sp>
      <p:sp>
        <p:nvSpPr>
          <p:cNvPr id="5" name="Rectángulo 4">
            <a:extLst>
              <a:ext uri="{FF2B5EF4-FFF2-40B4-BE49-F238E27FC236}">
                <a16:creationId xmlns:a16="http://schemas.microsoft.com/office/drawing/2014/main" id="{09954E1C-0F46-484F-8CBE-5A059CF0E488}"/>
              </a:ext>
            </a:extLst>
          </p:cNvPr>
          <p:cNvSpPr/>
          <p:nvPr/>
        </p:nvSpPr>
        <p:spPr>
          <a:xfrm>
            <a:off x="330200" y="2692399"/>
            <a:ext cx="10794482" cy="3006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s-CO" sz="2400" dirty="0">
              <a:solidFill>
                <a:schemeClr val="tx1"/>
              </a:solidFill>
            </a:endParaRPr>
          </a:p>
        </p:txBody>
      </p:sp>
      <p:sp>
        <p:nvSpPr>
          <p:cNvPr id="10" name="Rectángulo 9">
            <a:extLst>
              <a:ext uri="{FF2B5EF4-FFF2-40B4-BE49-F238E27FC236}">
                <a16:creationId xmlns:a16="http://schemas.microsoft.com/office/drawing/2014/main" id="{D89C058F-B99D-45E3-AAC0-5D1FD774F1AE}"/>
              </a:ext>
            </a:extLst>
          </p:cNvPr>
          <p:cNvSpPr/>
          <p:nvPr/>
        </p:nvSpPr>
        <p:spPr>
          <a:xfrm>
            <a:off x="330200" y="751217"/>
            <a:ext cx="11531600" cy="5865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800" dirty="0">
                <a:solidFill>
                  <a:schemeClr val="tx1"/>
                </a:solidFill>
              </a:rPr>
              <a:t>2. Fomentar la movilidad no motorizada y los modos de transporte masivo</a:t>
            </a:r>
          </a:p>
          <a:p>
            <a:pPr algn="just"/>
            <a:endParaRPr lang="es-CO" sz="2800" dirty="0">
              <a:solidFill>
                <a:schemeClr val="tx1"/>
              </a:solidFill>
            </a:endParaRPr>
          </a:p>
          <a:p>
            <a:pPr algn="just"/>
            <a:r>
              <a:rPr lang="es-CO" sz="2800" dirty="0">
                <a:solidFill>
                  <a:schemeClr val="tx1"/>
                </a:solidFill>
              </a:rPr>
              <a:t>Estrategias variadas, desde lo menos hasta lo más agresivo:</a:t>
            </a:r>
          </a:p>
          <a:p>
            <a:pPr marL="571500" indent="-571500" algn="just">
              <a:buFont typeface="Arial" panose="020B0604020202020204" pitchFamily="34" charset="0"/>
              <a:buChar char="•"/>
            </a:pPr>
            <a:r>
              <a:rPr lang="es-CO" sz="2800" dirty="0">
                <a:solidFill>
                  <a:schemeClr val="tx1"/>
                </a:solidFill>
              </a:rPr>
              <a:t>Campañas de concientización</a:t>
            </a:r>
          </a:p>
          <a:p>
            <a:pPr marL="571500" indent="-571500" algn="just">
              <a:buFont typeface="Arial" panose="020B0604020202020204" pitchFamily="34" charset="0"/>
              <a:buChar char="•"/>
            </a:pPr>
            <a:r>
              <a:rPr lang="es-CO" sz="2800" dirty="0">
                <a:solidFill>
                  <a:schemeClr val="tx1"/>
                </a:solidFill>
              </a:rPr>
              <a:t>Aumentar la variedad de elementos para uso de la bici a la venta</a:t>
            </a:r>
          </a:p>
          <a:p>
            <a:pPr marL="571500" indent="-571500" algn="just">
              <a:buFont typeface="Arial" panose="020B0604020202020204" pitchFamily="34" charset="0"/>
              <a:buChar char="•"/>
            </a:pPr>
            <a:r>
              <a:rPr lang="es-CO" sz="2800" dirty="0">
                <a:solidFill>
                  <a:schemeClr val="tx1"/>
                </a:solidFill>
              </a:rPr>
              <a:t>Escuela de la bici</a:t>
            </a:r>
          </a:p>
          <a:p>
            <a:pPr marL="571500" indent="-571500" algn="just">
              <a:buFont typeface="Arial" panose="020B0604020202020204" pitchFamily="34" charset="0"/>
              <a:buChar char="•"/>
            </a:pPr>
            <a:r>
              <a:rPr lang="es-CO" sz="2800" dirty="0">
                <a:solidFill>
                  <a:schemeClr val="tx1"/>
                </a:solidFill>
              </a:rPr>
              <a:t>Campañas de acompañamiento a los primeros días de uso de modos activos</a:t>
            </a:r>
          </a:p>
          <a:p>
            <a:pPr marL="571500" indent="-571500" algn="just">
              <a:buFont typeface="Arial" panose="020B0604020202020204" pitchFamily="34" charset="0"/>
              <a:buChar char="•"/>
            </a:pPr>
            <a:r>
              <a:rPr lang="es-CO" sz="2800" dirty="0">
                <a:solidFill>
                  <a:schemeClr val="tx1"/>
                </a:solidFill>
              </a:rPr>
              <a:t>Infraestructura complementaria</a:t>
            </a:r>
          </a:p>
          <a:p>
            <a:pPr marL="571500" indent="-571500" algn="just">
              <a:buFont typeface="Arial" panose="020B0604020202020204" pitchFamily="34" charset="0"/>
              <a:buChar char="•"/>
            </a:pPr>
            <a:r>
              <a:rPr lang="es-CO" sz="2800" dirty="0">
                <a:solidFill>
                  <a:schemeClr val="tx1"/>
                </a:solidFill>
              </a:rPr>
              <a:t>Aumentar capacidad </a:t>
            </a:r>
            <a:r>
              <a:rPr lang="es-CO" sz="2800" dirty="0" err="1">
                <a:solidFill>
                  <a:schemeClr val="tx1"/>
                </a:solidFill>
              </a:rPr>
              <a:t>biciparqueaderos</a:t>
            </a:r>
            <a:endParaRPr lang="es-CO" sz="2800" dirty="0">
              <a:solidFill>
                <a:schemeClr val="tx1"/>
              </a:solidFill>
            </a:endParaRPr>
          </a:p>
          <a:p>
            <a:pPr marL="571500" indent="-571500" algn="just">
              <a:buFont typeface="Arial" panose="020B0604020202020204" pitchFamily="34" charset="0"/>
              <a:buChar char="•"/>
            </a:pPr>
            <a:r>
              <a:rPr lang="es-CO" sz="2800" dirty="0">
                <a:solidFill>
                  <a:schemeClr val="tx1"/>
                </a:solidFill>
              </a:rPr>
              <a:t>Disminuir capacidad modos motorizados</a:t>
            </a:r>
          </a:p>
          <a:p>
            <a:pPr marL="571500" indent="-571500" algn="just">
              <a:buFont typeface="Arial" panose="020B0604020202020204" pitchFamily="34" charset="0"/>
              <a:buChar char="•"/>
            </a:pPr>
            <a:r>
              <a:rPr lang="es-CO" sz="2800" dirty="0">
                <a:solidFill>
                  <a:schemeClr val="tx1"/>
                </a:solidFill>
              </a:rPr>
              <a:t>Fortalecer esquemas tarifarios de estacionamiento para modos motorizados</a:t>
            </a:r>
          </a:p>
          <a:p>
            <a:pPr marL="571500" indent="-571500" algn="just">
              <a:buFont typeface="Arial" panose="020B0604020202020204" pitchFamily="34" charset="0"/>
              <a:buChar char="•"/>
            </a:pPr>
            <a:endParaRPr lang="es-CO" sz="2800" dirty="0">
              <a:solidFill>
                <a:schemeClr val="tx1"/>
              </a:solidFill>
            </a:endParaRPr>
          </a:p>
        </p:txBody>
      </p:sp>
    </p:spTree>
    <p:extLst>
      <p:ext uri="{BB962C8B-B14F-4D97-AF65-F5344CB8AC3E}">
        <p14:creationId xmlns:p14="http://schemas.microsoft.com/office/powerpoint/2010/main" val="858147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55</a:t>
            </a:fld>
            <a:endParaRPr lang="es-CO" dirty="0"/>
          </a:p>
        </p:txBody>
      </p:sp>
      <p:sp>
        <p:nvSpPr>
          <p:cNvPr id="8" name="Título 1">
            <a:extLst>
              <a:ext uri="{FF2B5EF4-FFF2-40B4-BE49-F238E27FC236}">
                <a16:creationId xmlns:a16="http://schemas.microsoft.com/office/drawing/2014/main" id="{4C474048-EBE1-40E9-85F2-4EB9FC0E9439}"/>
              </a:ext>
            </a:extLst>
          </p:cNvPr>
          <p:cNvSpPr txBox="1">
            <a:spLocks/>
          </p:cNvSpPr>
          <p:nvPr/>
        </p:nvSpPr>
        <p:spPr bwMode="black">
          <a:xfrm>
            <a:off x="108000" y="120880"/>
            <a:ext cx="2381200" cy="329882"/>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dirty="0"/>
              <a:t>ESTRATEGIAS</a:t>
            </a:r>
          </a:p>
        </p:txBody>
      </p:sp>
      <p:sp>
        <p:nvSpPr>
          <p:cNvPr id="5" name="Rectángulo 4">
            <a:extLst>
              <a:ext uri="{FF2B5EF4-FFF2-40B4-BE49-F238E27FC236}">
                <a16:creationId xmlns:a16="http://schemas.microsoft.com/office/drawing/2014/main" id="{09954E1C-0F46-484F-8CBE-5A059CF0E488}"/>
              </a:ext>
            </a:extLst>
          </p:cNvPr>
          <p:cNvSpPr/>
          <p:nvPr/>
        </p:nvSpPr>
        <p:spPr>
          <a:xfrm>
            <a:off x="330200" y="2692399"/>
            <a:ext cx="10794482" cy="3006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s-CO" sz="2400" dirty="0">
              <a:solidFill>
                <a:schemeClr val="tx1"/>
              </a:solidFill>
            </a:endParaRPr>
          </a:p>
        </p:txBody>
      </p:sp>
      <p:sp>
        <p:nvSpPr>
          <p:cNvPr id="10" name="Rectángulo 9">
            <a:extLst>
              <a:ext uri="{FF2B5EF4-FFF2-40B4-BE49-F238E27FC236}">
                <a16:creationId xmlns:a16="http://schemas.microsoft.com/office/drawing/2014/main" id="{D89C058F-B99D-45E3-AAC0-5D1FD774F1AE}"/>
              </a:ext>
            </a:extLst>
          </p:cNvPr>
          <p:cNvSpPr/>
          <p:nvPr/>
        </p:nvSpPr>
        <p:spPr>
          <a:xfrm>
            <a:off x="330200" y="2782096"/>
            <a:ext cx="11531600" cy="1293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dirty="0">
                <a:solidFill>
                  <a:schemeClr val="tx1"/>
                </a:solidFill>
              </a:rPr>
              <a:t>3. Optimizar y racionalizar el uso del vehículo particular</a:t>
            </a:r>
          </a:p>
          <a:p>
            <a:pPr algn="just"/>
            <a:endParaRPr lang="es-CO" sz="3200" dirty="0">
              <a:solidFill>
                <a:schemeClr val="tx1"/>
              </a:solidFill>
            </a:endParaRPr>
          </a:p>
          <a:p>
            <a:pPr algn="just"/>
            <a:r>
              <a:rPr lang="es-CO" sz="3200" dirty="0">
                <a:solidFill>
                  <a:schemeClr val="tx1"/>
                </a:solidFill>
              </a:rPr>
              <a:t>Investigar qué paso con la app </a:t>
            </a:r>
            <a:r>
              <a:rPr lang="es-CO" sz="3200" dirty="0" err="1">
                <a:solidFill>
                  <a:schemeClr val="tx1"/>
                </a:solidFill>
              </a:rPr>
              <a:t>Movi</a:t>
            </a:r>
            <a:r>
              <a:rPr lang="es-CO" sz="3200" dirty="0">
                <a:solidFill>
                  <a:schemeClr val="tx1"/>
                </a:solidFill>
              </a:rPr>
              <a:t>, y cómo se puede aumentar su uso.</a:t>
            </a:r>
          </a:p>
        </p:txBody>
      </p:sp>
    </p:spTree>
    <p:extLst>
      <p:ext uri="{BB962C8B-B14F-4D97-AF65-F5344CB8AC3E}">
        <p14:creationId xmlns:p14="http://schemas.microsoft.com/office/powerpoint/2010/main" val="21163192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9954E1C-0F46-484F-8CBE-5A059CF0E488}"/>
              </a:ext>
            </a:extLst>
          </p:cNvPr>
          <p:cNvSpPr/>
          <p:nvPr/>
        </p:nvSpPr>
        <p:spPr>
          <a:xfrm>
            <a:off x="330200" y="2692399"/>
            <a:ext cx="10794482" cy="3006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s-CO" sz="2400" dirty="0">
              <a:solidFill>
                <a:schemeClr val="tx1"/>
              </a:solidFill>
            </a:endParaRPr>
          </a:p>
        </p:txBody>
      </p:sp>
      <p:sp>
        <p:nvSpPr>
          <p:cNvPr id="10" name="Rectángulo 9">
            <a:extLst>
              <a:ext uri="{FF2B5EF4-FFF2-40B4-BE49-F238E27FC236}">
                <a16:creationId xmlns:a16="http://schemas.microsoft.com/office/drawing/2014/main" id="{D89C058F-B99D-45E3-AAC0-5D1FD774F1AE}"/>
              </a:ext>
            </a:extLst>
          </p:cNvPr>
          <p:cNvSpPr/>
          <p:nvPr/>
        </p:nvSpPr>
        <p:spPr>
          <a:xfrm>
            <a:off x="330200" y="1760561"/>
            <a:ext cx="11531600" cy="5227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1500" dirty="0">
                <a:solidFill>
                  <a:schemeClr val="tx1"/>
                </a:solidFill>
              </a:rPr>
              <a:t>Gracias</a:t>
            </a:r>
          </a:p>
          <a:p>
            <a:pPr algn="ctr"/>
            <a:endParaRPr lang="es-CO" sz="8800" dirty="0">
              <a:solidFill>
                <a:schemeClr val="tx1"/>
              </a:solidFill>
            </a:endParaRPr>
          </a:p>
          <a:p>
            <a:pPr algn="ctr"/>
            <a:endParaRPr lang="es-CO" sz="8800" dirty="0">
              <a:solidFill>
                <a:schemeClr val="tx1"/>
              </a:solidFill>
            </a:endParaRPr>
          </a:p>
          <a:p>
            <a:pPr algn="ctr"/>
            <a:r>
              <a:rPr lang="es-CO" sz="2000" dirty="0">
                <a:solidFill>
                  <a:schemeClr val="tx1"/>
                </a:solidFill>
              </a:rPr>
              <a:t>Miguel Darío Hoyos Ruiz</a:t>
            </a:r>
          </a:p>
        </p:txBody>
      </p:sp>
    </p:spTree>
    <p:extLst>
      <p:ext uri="{BB962C8B-B14F-4D97-AF65-F5344CB8AC3E}">
        <p14:creationId xmlns:p14="http://schemas.microsoft.com/office/powerpoint/2010/main" val="2613980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a:xfrm>
            <a:off x="10758922" y="6217920"/>
            <a:ext cx="365760" cy="365760"/>
          </a:xfrm>
        </p:spPr>
        <p:txBody>
          <a:bodyPr/>
          <a:lstStyle/>
          <a:p>
            <a:fld id="{4F68813B-0ACD-403D-868D-7679B22E75B8}" type="slidenum">
              <a:rPr lang="es-CO" smtClean="0"/>
              <a:t>6</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1849075" y="1414436"/>
            <a:ext cx="1856703"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4000" dirty="0">
                <a:solidFill>
                  <a:schemeClr val="tx1"/>
                </a:solidFill>
              </a:rPr>
              <a:t>Género</a:t>
            </a:r>
          </a:p>
        </p:txBody>
      </p:sp>
      <p:pic>
        <p:nvPicPr>
          <p:cNvPr id="7" name="Imagen 6">
            <a:extLst>
              <a:ext uri="{FF2B5EF4-FFF2-40B4-BE49-F238E27FC236}">
                <a16:creationId xmlns:a16="http://schemas.microsoft.com/office/drawing/2014/main" id="{E99ADFFB-5DBA-4F94-9B32-D94A120401E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67427" y="2250100"/>
            <a:ext cx="5220000" cy="3420000"/>
          </a:xfrm>
          <a:prstGeom prst="rect">
            <a:avLst/>
          </a:prstGeom>
          <a:noFill/>
        </p:spPr>
      </p:pic>
      <p:pic>
        <p:nvPicPr>
          <p:cNvPr id="8" name="Imagen 7">
            <a:extLst>
              <a:ext uri="{FF2B5EF4-FFF2-40B4-BE49-F238E27FC236}">
                <a16:creationId xmlns:a16="http://schemas.microsoft.com/office/drawing/2014/main" id="{64A7333F-DD36-4D38-B961-ADE824556B5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575" y="2250100"/>
            <a:ext cx="5220000" cy="3420000"/>
          </a:xfrm>
          <a:prstGeom prst="rect">
            <a:avLst/>
          </a:prstGeom>
          <a:noFill/>
        </p:spPr>
      </p:pic>
      <p:sp>
        <p:nvSpPr>
          <p:cNvPr id="9" name="Rectángulo 8">
            <a:extLst>
              <a:ext uri="{FF2B5EF4-FFF2-40B4-BE49-F238E27FC236}">
                <a16:creationId xmlns:a16="http://schemas.microsoft.com/office/drawing/2014/main" id="{1A968F3A-9E59-4C14-9B49-C3D64C18A77E}"/>
              </a:ext>
            </a:extLst>
          </p:cNvPr>
          <p:cNvSpPr/>
          <p:nvPr/>
        </p:nvSpPr>
        <p:spPr>
          <a:xfrm>
            <a:off x="8486223" y="1414436"/>
            <a:ext cx="1856703"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4000" dirty="0">
                <a:solidFill>
                  <a:schemeClr val="tx1"/>
                </a:solidFill>
              </a:rPr>
              <a:t>Edades</a:t>
            </a:r>
          </a:p>
        </p:txBody>
      </p:sp>
      <p:sp>
        <p:nvSpPr>
          <p:cNvPr id="10" name="Rectángulo 9">
            <a:extLst>
              <a:ext uri="{FF2B5EF4-FFF2-40B4-BE49-F238E27FC236}">
                <a16:creationId xmlns:a16="http://schemas.microsoft.com/office/drawing/2014/main" id="{54265C4B-EC29-44F2-A0A0-30D729D7C5CD}"/>
              </a:ext>
            </a:extLst>
          </p:cNvPr>
          <p:cNvSpPr/>
          <p:nvPr/>
        </p:nvSpPr>
        <p:spPr>
          <a:xfrm>
            <a:off x="189331" y="5836420"/>
            <a:ext cx="5220000" cy="913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solidFill>
                  <a:schemeClr val="tx1"/>
                </a:solidFill>
              </a:rPr>
              <a:t>Aumento en la participación de las mujeres con respecto a la última encuesta.</a:t>
            </a:r>
          </a:p>
        </p:txBody>
      </p:sp>
      <p:sp>
        <p:nvSpPr>
          <p:cNvPr id="13" name="Título 1">
            <a:extLst>
              <a:ext uri="{FF2B5EF4-FFF2-40B4-BE49-F238E27FC236}">
                <a16:creationId xmlns:a16="http://schemas.microsoft.com/office/drawing/2014/main" id="{B8531963-EC58-4076-89FE-ECB431F57C33}"/>
              </a:ext>
            </a:extLst>
          </p:cNvPr>
          <p:cNvSpPr txBox="1">
            <a:spLocks/>
          </p:cNvSpPr>
          <p:nvPr/>
        </p:nvSpPr>
        <p:spPr bwMode="black">
          <a:xfrm>
            <a:off x="108000" y="108000"/>
            <a:ext cx="3085961" cy="342761"/>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caracterización</a:t>
            </a:r>
            <a:endParaRPr lang="es-CO" sz="2000" dirty="0"/>
          </a:p>
        </p:txBody>
      </p:sp>
    </p:spTree>
    <p:extLst>
      <p:ext uri="{BB962C8B-B14F-4D97-AF65-F5344CB8AC3E}">
        <p14:creationId xmlns:p14="http://schemas.microsoft.com/office/powerpoint/2010/main" val="447096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7</a:t>
            </a:fld>
            <a:endParaRPr lang="es-CO" dirty="0"/>
          </a:p>
        </p:txBody>
      </p:sp>
      <p:sp>
        <p:nvSpPr>
          <p:cNvPr id="11" name="Rectángulo 10">
            <a:extLst>
              <a:ext uri="{FF2B5EF4-FFF2-40B4-BE49-F238E27FC236}">
                <a16:creationId xmlns:a16="http://schemas.microsoft.com/office/drawing/2014/main" id="{BE04FDB8-B5F1-49E3-AA13-6B01140168F4}"/>
              </a:ext>
            </a:extLst>
          </p:cNvPr>
          <p:cNvSpPr/>
          <p:nvPr/>
        </p:nvSpPr>
        <p:spPr>
          <a:xfrm>
            <a:off x="1534202" y="911104"/>
            <a:ext cx="9123595"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4000" dirty="0">
                <a:solidFill>
                  <a:schemeClr val="tx1"/>
                </a:solidFill>
              </a:rPr>
              <a:t>Ingreso personal y estrato socioeconómico</a:t>
            </a:r>
          </a:p>
        </p:txBody>
      </p:sp>
      <p:pic>
        <p:nvPicPr>
          <p:cNvPr id="7" name="Imagen 6">
            <a:extLst>
              <a:ext uri="{FF2B5EF4-FFF2-40B4-BE49-F238E27FC236}">
                <a16:creationId xmlns:a16="http://schemas.microsoft.com/office/drawing/2014/main" id="{1DFBEF4D-D1B1-46BF-93A8-04A7396CB60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542" y="1739232"/>
            <a:ext cx="10190914" cy="4994576"/>
          </a:xfrm>
          <a:prstGeom prst="rect">
            <a:avLst/>
          </a:prstGeom>
          <a:noFill/>
        </p:spPr>
      </p:pic>
      <p:pic>
        <p:nvPicPr>
          <p:cNvPr id="6" name="Imagen 5">
            <a:extLst>
              <a:ext uri="{FF2B5EF4-FFF2-40B4-BE49-F238E27FC236}">
                <a16:creationId xmlns:a16="http://schemas.microsoft.com/office/drawing/2014/main" id="{31F602D2-2AF1-4AE9-8B9A-C847B3751D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60064" y="3458345"/>
            <a:ext cx="4931392" cy="3275463"/>
          </a:xfrm>
          <a:prstGeom prst="rect">
            <a:avLst/>
          </a:prstGeom>
          <a:noFill/>
        </p:spPr>
      </p:pic>
      <p:sp>
        <p:nvSpPr>
          <p:cNvPr id="8" name="Título 1">
            <a:extLst>
              <a:ext uri="{FF2B5EF4-FFF2-40B4-BE49-F238E27FC236}">
                <a16:creationId xmlns:a16="http://schemas.microsoft.com/office/drawing/2014/main" id="{EB8C5CB3-6BA0-480C-BD3A-6AF50D704C8A}"/>
              </a:ext>
            </a:extLst>
          </p:cNvPr>
          <p:cNvSpPr txBox="1">
            <a:spLocks/>
          </p:cNvSpPr>
          <p:nvPr/>
        </p:nvSpPr>
        <p:spPr bwMode="black">
          <a:xfrm>
            <a:off x="108000" y="108000"/>
            <a:ext cx="3085961" cy="342761"/>
          </a:xfrm>
          <a:prstGeom prst="rect">
            <a:avLst/>
          </a:prstGeom>
          <a:noFill/>
          <a:ln w="31750" cap="sq">
            <a:solidFill>
              <a:srgbClr val="404040"/>
            </a:solid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s-CO" sz="2000"/>
              <a:t>caracterización</a:t>
            </a:r>
            <a:endParaRPr lang="es-CO" sz="2000" dirty="0"/>
          </a:p>
        </p:txBody>
      </p:sp>
    </p:spTree>
    <p:extLst>
      <p:ext uri="{BB962C8B-B14F-4D97-AF65-F5344CB8AC3E}">
        <p14:creationId xmlns:p14="http://schemas.microsoft.com/office/powerpoint/2010/main" val="2896043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0"/>
            <a:ext cx="3085961" cy="342761"/>
          </a:xfrm>
          <a:noFill/>
        </p:spPr>
        <p:txBody>
          <a:bodyPr>
            <a:noAutofit/>
          </a:bodyPr>
          <a:lstStyle/>
          <a:p>
            <a:r>
              <a:rPr lang="es-CO" sz="2000" dirty="0"/>
              <a:t>caracterización</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8</a:t>
            </a:fld>
            <a:endParaRPr lang="es-CO" dirty="0"/>
          </a:p>
        </p:txBody>
      </p:sp>
      <p:pic>
        <p:nvPicPr>
          <p:cNvPr id="10" name="Imagen 9">
            <a:extLst>
              <a:ext uri="{FF2B5EF4-FFF2-40B4-BE49-F238E27FC236}">
                <a16:creationId xmlns:a16="http://schemas.microsoft.com/office/drawing/2014/main" id="{E1B43681-CA85-42E0-9507-F06BE82645B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539" y="1610437"/>
            <a:ext cx="9270922" cy="5247564"/>
          </a:xfrm>
          <a:prstGeom prst="rect">
            <a:avLst/>
          </a:prstGeom>
          <a:noFill/>
        </p:spPr>
      </p:pic>
      <p:sp>
        <p:nvSpPr>
          <p:cNvPr id="11" name="Rectángulo 10">
            <a:extLst>
              <a:ext uri="{FF2B5EF4-FFF2-40B4-BE49-F238E27FC236}">
                <a16:creationId xmlns:a16="http://schemas.microsoft.com/office/drawing/2014/main" id="{BE04FDB8-B5F1-49E3-AA13-6B01140168F4}"/>
              </a:ext>
            </a:extLst>
          </p:cNvPr>
          <p:cNvSpPr/>
          <p:nvPr/>
        </p:nvSpPr>
        <p:spPr>
          <a:xfrm>
            <a:off x="2831206" y="910800"/>
            <a:ext cx="6529589" cy="57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CO" sz="4000" dirty="0">
                <a:solidFill>
                  <a:schemeClr val="tx1"/>
                </a:solidFill>
              </a:rPr>
              <a:t>Vinculación con la Universidad</a:t>
            </a:r>
          </a:p>
        </p:txBody>
      </p:sp>
    </p:spTree>
    <p:extLst>
      <p:ext uri="{BB962C8B-B14F-4D97-AF65-F5344CB8AC3E}">
        <p14:creationId xmlns:p14="http://schemas.microsoft.com/office/powerpoint/2010/main" val="351812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86D41-B622-46A7-A906-1AD3D68F5FF3}"/>
              </a:ext>
            </a:extLst>
          </p:cNvPr>
          <p:cNvSpPr>
            <a:spLocks noGrp="1"/>
          </p:cNvSpPr>
          <p:nvPr>
            <p:ph type="title"/>
          </p:nvPr>
        </p:nvSpPr>
        <p:spPr>
          <a:xfrm>
            <a:off x="108000" y="108001"/>
            <a:ext cx="2261713" cy="329882"/>
          </a:xfrm>
          <a:noFill/>
        </p:spPr>
        <p:txBody>
          <a:bodyPr>
            <a:noAutofit/>
          </a:bodyPr>
          <a:lstStyle/>
          <a:p>
            <a:r>
              <a:rPr lang="es-CO" sz="2000" dirty="0"/>
              <a:t>CONTENIDO</a:t>
            </a:r>
          </a:p>
        </p:txBody>
      </p:sp>
      <p:sp>
        <p:nvSpPr>
          <p:cNvPr id="4" name="Marcador de número de diapositiva 3">
            <a:extLst>
              <a:ext uri="{FF2B5EF4-FFF2-40B4-BE49-F238E27FC236}">
                <a16:creationId xmlns:a16="http://schemas.microsoft.com/office/drawing/2014/main" id="{97766627-37A2-45CC-8289-923FFBED031F}"/>
              </a:ext>
            </a:extLst>
          </p:cNvPr>
          <p:cNvSpPr>
            <a:spLocks noGrp="1"/>
          </p:cNvSpPr>
          <p:nvPr>
            <p:ph type="sldNum" sz="quarter" idx="12"/>
          </p:nvPr>
        </p:nvSpPr>
        <p:spPr/>
        <p:txBody>
          <a:bodyPr/>
          <a:lstStyle/>
          <a:p>
            <a:fld id="{4F68813B-0ACD-403D-868D-7679B22E75B8}" type="slidenum">
              <a:rPr lang="es-CO" smtClean="0"/>
              <a:t>9</a:t>
            </a:fld>
            <a:endParaRPr lang="es-CO" dirty="0"/>
          </a:p>
        </p:txBody>
      </p:sp>
      <p:sp>
        <p:nvSpPr>
          <p:cNvPr id="3" name="Rectángulo 2">
            <a:extLst>
              <a:ext uri="{FF2B5EF4-FFF2-40B4-BE49-F238E27FC236}">
                <a16:creationId xmlns:a16="http://schemas.microsoft.com/office/drawing/2014/main" id="{192BF371-E456-4FA9-8F74-165D8ADFBAD5}"/>
              </a:ext>
            </a:extLst>
          </p:cNvPr>
          <p:cNvSpPr/>
          <p:nvPr/>
        </p:nvSpPr>
        <p:spPr>
          <a:xfrm>
            <a:off x="880056" y="727013"/>
            <a:ext cx="10431887" cy="5628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rabicPeriod"/>
            </a:pPr>
            <a:r>
              <a:rPr lang="es-CO" sz="3200" dirty="0">
                <a:solidFill>
                  <a:schemeClr val="accent6"/>
                </a:solidFill>
              </a:rPr>
              <a:t>La encuesta</a:t>
            </a:r>
          </a:p>
          <a:p>
            <a:pPr marL="342900" indent="-342900" algn="just">
              <a:lnSpc>
                <a:spcPct val="150000"/>
              </a:lnSpc>
              <a:buAutoNum type="arabicPeriod"/>
            </a:pPr>
            <a:r>
              <a:rPr lang="es-CO" sz="3200" dirty="0">
                <a:solidFill>
                  <a:schemeClr val="accent6"/>
                </a:solidFill>
              </a:rPr>
              <a:t>Caracterización de la muestra</a:t>
            </a:r>
          </a:p>
          <a:p>
            <a:pPr marL="342900" indent="-342900" algn="just">
              <a:lnSpc>
                <a:spcPct val="150000"/>
              </a:lnSpc>
              <a:buAutoNum type="arabicPeriod"/>
            </a:pPr>
            <a:r>
              <a:rPr lang="es-CO" sz="3200" dirty="0">
                <a:solidFill>
                  <a:schemeClr val="tx1"/>
                </a:solidFill>
              </a:rPr>
              <a:t>Patrones de movilidad</a:t>
            </a:r>
          </a:p>
          <a:p>
            <a:pPr marL="342900" indent="-342900" algn="just">
              <a:lnSpc>
                <a:spcPct val="150000"/>
              </a:lnSpc>
              <a:buAutoNum type="arabicPeriod"/>
            </a:pPr>
            <a:r>
              <a:rPr lang="es-CO" sz="3200" dirty="0">
                <a:solidFill>
                  <a:schemeClr val="accent6"/>
                </a:solidFill>
              </a:rPr>
              <a:t>Análisis de los patrones</a:t>
            </a:r>
          </a:p>
          <a:p>
            <a:pPr marL="342900" indent="-342900" algn="just">
              <a:lnSpc>
                <a:spcPct val="150000"/>
              </a:lnSpc>
              <a:buAutoNum type="arabicPeriod"/>
            </a:pPr>
            <a:r>
              <a:rPr lang="es-CO" sz="3200" dirty="0">
                <a:solidFill>
                  <a:schemeClr val="accent6"/>
                </a:solidFill>
              </a:rPr>
              <a:t>Preferencias</a:t>
            </a:r>
          </a:p>
          <a:p>
            <a:pPr marL="342900" indent="-342900" algn="just">
              <a:lnSpc>
                <a:spcPct val="150000"/>
              </a:lnSpc>
              <a:buAutoNum type="arabicPeriod"/>
            </a:pPr>
            <a:r>
              <a:rPr lang="es-CO" sz="3200" dirty="0">
                <a:solidFill>
                  <a:schemeClr val="accent6"/>
                </a:solidFill>
              </a:rPr>
              <a:t>Infraestructura</a:t>
            </a:r>
          </a:p>
          <a:p>
            <a:pPr marL="342900" indent="-342900" algn="just">
              <a:lnSpc>
                <a:spcPct val="150000"/>
              </a:lnSpc>
              <a:buAutoNum type="arabicPeriod"/>
            </a:pPr>
            <a:r>
              <a:rPr lang="es-CO" sz="3200" dirty="0">
                <a:solidFill>
                  <a:schemeClr val="accent6"/>
                </a:solidFill>
              </a:rPr>
              <a:t>Indicadores</a:t>
            </a:r>
          </a:p>
          <a:p>
            <a:pPr marL="342900" indent="-342900" algn="just">
              <a:lnSpc>
                <a:spcPct val="150000"/>
              </a:lnSpc>
              <a:buAutoNum type="arabicPeriod"/>
            </a:pPr>
            <a:r>
              <a:rPr lang="es-CO" sz="3200" dirty="0">
                <a:solidFill>
                  <a:schemeClr val="accent6"/>
                </a:solidFill>
              </a:rPr>
              <a:t>Estrategias</a:t>
            </a:r>
          </a:p>
        </p:txBody>
      </p:sp>
    </p:spTree>
    <p:extLst>
      <p:ext uri="{BB962C8B-B14F-4D97-AF65-F5344CB8AC3E}">
        <p14:creationId xmlns:p14="http://schemas.microsoft.com/office/powerpoint/2010/main" val="1088400036"/>
      </p:ext>
    </p:extLst>
  </p:cSld>
  <p:clrMapOvr>
    <a:masterClrMapping/>
  </p:clrMapOvr>
</p:sld>
</file>

<file path=ppt/theme/theme1.xml><?xml version="1.0" encoding="utf-8"?>
<a:theme xmlns:a="http://schemas.openxmlformats.org/drawingml/2006/main" name="Paquete">
  <a:themeElements>
    <a:clrScheme name="Paquete">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quet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quete">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TM10001115[[fn=Paquete]]</Template>
  <TotalTime>1511</TotalTime>
  <Words>2502</Words>
  <Application>Microsoft Office PowerPoint</Application>
  <PresentationFormat>Panorámica</PresentationFormat>
  <Paragraphs>427</Paragraphs>
  <Slides>56</Slides>
  <Notes>46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56</vt:i4>
      </vt:variant>
    </vt:vector>
  </HeadingPairs>
  <TitlesOfParts>
    <vt:vector size="61" baseType="lpstr">
      <vt:lpstr>Arial</vt:lpstr>
      <vt:lpstr>Calibri</vt:lpstr>
      <vt:lpstr>Gill Sans MT</vt:lpstr>
      <vt:lpstr>Wingdings</vt:lpstr>
      <vt:lpstr>Paquete</vt:lpstr>
      <vt:lpstr>Diagnóstico de movilidad 2018 Universidad Javeriana Sede Bogotá</vt:lpstr>
      <vt:lpstr>CONTENIDO</vt:lpstr>
      <vt:lpstr>CONTENIDO</vt:lpstr>
      <vt:lpstr>LA ENCUESTA</vt:lpstr>
      <vt:lpstr>CONTENIDO</vt:lpstr>
      <vt:lpstr>Presentación de PowerPoint</vt:lpstr>
      <vt:lpstr>Presentación de PowerPoint</vt:lpstr>
      <vt:lpstr>caracterización</vt:lpstr>
      <vt:lpstr>CONTENIDO</vt:lpstr>
      <vt:lpstr>PATRONES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Diagnóstico de movilidad Universidad Javeriana Sede Bogotá</dc:title>
  <dc:creator>Miguel Hoyos</dc:creator>
  <cp:lastModifiedBy>Miguel Hoyos</cp:lastModifiedBy>
  <cp:revision>162</cp:revision>
  <dcterms:created xsi:type="dcterms:W3CDTF">2018-10-24T23:42:31Z</dcterms:created>
  <dcterms:modified xsi:type="dcterms:W3CDTF">2018-11-20T02:43:31Z</dcterms:modified>
</cp:coreProperties>
</file>